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56"/>
  </p:notesMasterIdLst>
  <p:sldIdLst>
    <p:sldId id="258" r:id="rId6"/>
    <p:sldId id="289" r:id="rId7"/>
    <p:sldId id="290" r:id="rId8"/>
    <p:sldId id="303" r:id="rId9"/>
    <p:sldId id="323" r:id="rId10"/>
    <p:sldId id="304" r:id="rId11"/>
    <p:sldId id="292" r:id="rId12"/>
    <p:sldId id="306" r:id="rId13"/>
    <p:sldId id="307" r:id="rId14"/>
    <p:sldId id="293" r:id="rId15"/>
    <p:sldId id="291" r:id="rId16"/>
    <p:sldId id="294" r:id="rId17"/>
    <p:sldId id="295" r:id="rId18"/>
    <p:sldId id="296" r:id="rId19"/>
    <p:sldId id="297" r:id="rId20"/>
    <p:sldId id="298" r:id="rId21"/>
    <p:sldId id="299" r:id="rId22"/>
    <p:sldId id="259" r:id="rId23"/>
    <p:sldId id="300" r:id="rId24"/>
    <p:sldId id="301" r:id="rId25"/>
    <p:sldId id="302" r:id="rId26"/>
    <p:sldId id="324" r:id="rId27"/>
    <p:sldId id="261" r:id="rId28"/>
    <p:sldId id="308" r:id="rId29"/>
    <p:sldId id="262" r:id="rId30"/>
    <p:sldId id="309" r:id="rId31"/>
    <p:sldId id="264" r:id="rId32"/>
    <p:sldId id="265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266" r:id="rId42"/>
    <p:sldId id="267" r:id="rId43"/>
    <p:sldId id="268" r:id="rId44"/>
    <p:sldId id="318" r:id="rId45"/>
    <p:sldId id="269" r:id="rId46"/>
    <p:sldId id="319" r:id="rId47"/>
    <p:sldId id="287" r:id="rId48"/>
    <p:sldId id="288" r:id="rId49"/>
    <p:sldId id="271" r:id="rId50"/>
    <p:sldId id="272" r:id="rId51"/>
    <p:sldId id="320" r:id="rId52"/>
    <p:sldId id="321" r:id="rId53"/>
    <p:sldId id="322" r:id="rId54"/>
    <p:sldId id="32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uter Beckers" initials="WB" lastIdx="1" clrIdx="0">
    <p:extLst>
      <p:ext uri="{19B8F6BF-5375-455C-9EA6-DF929625EA0E}">
        <p15:presenceInfo xmlns:p15="http://schemas.microsoft.com/office/powerpoint/2012/main" userId="S-1-5-21-169893677-1706453300-945767274-24679" providerId="AD"/>
      </p:ext>
    </p:extLst>
  </p:cmAuthor>
  <p:cmAuthor id="2" name="Pierre-Jean Dogne" initials="PD" lastIdx="3" clrIdx="1">
    <p:extLst>
      <p:ext uri="{19B8F6BF-5375-455C-9EA6-DF929625EA0E}">
        <p15:presenceInfo xmlns:p15="http://schemas.microsoft.com/office/powerpoint/2012/main" userId="S-1-5-21-169893677-1706453300-945767274-147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8AA"/>
    <a:srgbClr val="09D1BE"/>
    <a:srgbClr val="8AFAEF"/>
    <a:srgbClr val="0576AF"/>
    <a:srgbClr val="9B008F"/>
    <a:srgbClr val="CF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47"/>
  </p:normalViewPr>
  <p:slideViewPr>
    <p:cSldViewPr snapToGrid="0" snapToObjects="1" showGuides="1">
      <p:cViewPr varScale="1">
        <p:scale>
          <a:sx n="100" d="100"/>
          <a:sy n="100" d="100"/>
        </p:scale>
        <p:origin x="11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8FDC3-9C2C-8F47-97D7-591BEEB7D72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1541-1CC5-C049-8103-D9B2142D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DC919E-F458-C846-904D-8DF070ABA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8E1D18-AAE1-0245-9AD6-BB1499434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078502"/>
            <a:ext cx="9144000" cy="2387600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F0E829-21E7-864E-9EAE-52E5802B9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558177"/>
            <a:ext cx="9144000" cy="16557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0B009-D651-5D47-9374-46DFDB611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AC4C6899-D16B-F542-83AB-7FE067516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01076"/>
            <a:ext cx="3213100" cy="174836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9B7DDD-35B7-384F-A065-205E938FFB04}"/>
              </a:ext>
            </a:extLst>
          </p:cNvPr>
          <p:cNvSpPr/>
          <p:nvPr userDrawn="1"/>
        </p:nvSpPr>
        <p:spPr>
          <a:xfrm rot="2700000">
            <a:off x="4819139" y="2021380"/>
            <a:ext cx="1155700" cy="1155700"/>
          </a:xfrm>
          <a:prstGeom prst="rect">
            <a:avLst/>
          </a:prstGeom>
          <a:solidFill>
            <a:srgbClr val="057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CA55B-9859-1C40-A9C5-CA77BCB11056}"/>
              </a:ext>
            </a:extLst>
          </p:cNvPr>
          <p:cNvSpPr/>
          <p:nvPr userDrawn="1"/>
        </p:nvSpPr>
        <p:spPr>
          <a:xfrm rot="2700000">
            <a:off x="4819138" y="3912828"/>
            <a:ext cx="1155700" cy="1155700"/>
          </a:xfrm>
          <a:prstGeom prst="rect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EF1267-88FC-004D-81BC-0F60A95B6AF1}"/>
              </a:ext>
            </a:extLst>
          </p:cNvPr>
          <p:cNvSpPr/>
          <p:nvPr userDrawn="1"/>
        </p:nvSpPr>
        <p:spPr>
          <a:xfrm rot="2700000">
            <a:off x="5788742" y="2976629"/>
            <a:ext cx="1155700" cy="1155700"/>
          </a:xfrm>
          <a:prstGeom prst="rect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4873FE-FEBF-9B44-84BA-5F95D52B0906}"/>
              </a:ext>
            </a:extLst>
          </p:cNvPr>
          <p:cNvSpPr/>
          <p:nvPr userDrawn="1"/>
        </p:nvSpPr>
        <p:spPr>
          <a:xfrm rot="2700000">
            <a:off x="6758346" y="2021382"/>
            <a:ext cx="1155700" cy="1155700"/>
          </a:xfrm>
          <a:prstGeom prst="rect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238315E-908D-3D4F-8034-5B9814CDF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9139" y="2034080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1E53137-0905-164D-831B-74C1AF55C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7787" y="2034080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B543ADD-1D33-204A-8515-0F1C0396C2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4141" y="2999134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A01F0DE-5765-4842-9E4E-DBCB6B4F0B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9139" y="3921162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8AF82D-002A-4245-AF42-7DF916655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0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4BD2C-7221-3E46-8534-E35D4649B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954309-4F19-564D-B11E-E87216952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1324" y="1299882"/>
            <a:ext cx="4423902" cy="46289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C86795-4D5B-944B-BFC6-9BD3D3B129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2137" y="1299881"/>
            <a:ext cx="4423902" cy="46289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56C256-224B-114E-8AF0-4E02A12C4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63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853395-BD1B-7343-9486-FFCD3D190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1530B9-229B-BD4E-9A0E-87B94753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6AB9AC-679B-6643-9958-2D49F9B7B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9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23A99C-5F92-1642-A091-75A166742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7A4ED2-D3CD-A741-B26F-B79785B5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924B0D1-ED46-C54F-A523-C5F013A3A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005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E96D86-3501-8848-AC68-7F63DEED7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098120-2183-CB47-8872-C65E42187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A044D80-4E94-2145-B7A6-A37328A85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2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F18F8-5BA6-C540-A175-A68574404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F6FB06-63D0-7649-A2A3-010A8FC1D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2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A64AB-15A7-1246-A59A-BABA56EB9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77CDE9D-FC83-2C44-8670-07E991C84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9174" y="1706563"/>
            <a:ext cx="5254625" cy="4249737"/>
          </a:xfrm>
          <a:prstGeom prst="rect">
            <a:avLst/>
          </a:prstGeom>
        </p:spPr>
        <p:txBody>
          <a:bodyPr/>
          <a:lstStyle>
            <a:lvl1pPr>
              <a:buClr>
                <a:srgbClr val="CF00C0"/>
              </a:buCl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257680-5F3A-BC42-A154-7A9987345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4069" y="2491146"/>
            <a:ext cx="1905000" cy="1905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59B3A0D-499C-3F44-8BF2-C63C22BC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0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F3221-D92A-EE4E-9D2E-FF0030079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86E98E-A5E7-FD49-9397-3E396D8A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199092"/>
            <a:ext cx="11248923" cy="476990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0C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rgbClr val="CF00C0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F00C0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CF00C0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CF00C0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5062A7-FDCA-3B43-AFE7-A0624FE0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8964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09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r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DFE1F-AFDE-1643-9904-4264A6CFE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A94D9-968C-0340-B540-F986966D6FD1}"/>
              </a:ext>
            </a:extLst>
          </p:cNvPr>
          <p:cNvSpPr/>
          <p:nvPr userDrawn="1"/>
        </p:nvSpPr>
        <p:spPr>
          <a:xfrm>
            <a:off x="9228120" y="896470"/>
            <a:ext cx="1524001" cy="50213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AB854F6-1D2C-F24C-B214-F609FD9CE7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28120" y="2042723"/>
            <a:ext cx="1524001" cy="1524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2F43C65-EF5C-7947-8B13-4856F041E1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28121" y="4393858"/>
            <a:ext cx="15240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372DBDA-D4DB-BE40-ACEA-1711FCA15B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042723"/>
            <a:ext cx="7315200" cy="15240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D72D37-C9D0-094E-85DF-F4ED8A1E5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393856"/>
            <a:ext cx="7315200" cy="15240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719C7C-6310-EC4E-B473-4240F79B4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3"/>
            <a:ext cx="12192000" cy="8944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45C05-BC4D-2643-ACE0-8368492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CE920D-644A-F54F-8D7A-A63A3EC33577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4770" y="5752680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D0DB0F1-A0CE-E047-A33E-51C77F5ECD69}"/>
              </a:ext>
            </a:extLst>
          </p:cNvPr>
          <p:cNvSpPr/>
          <p:nvPr userDrawn="1"/>
        </p:nvSpPr>
        <p:spPr>
          <a:xfrm>
            <a:off x="5808296" y="6204183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CD49189A-A428-9642-88C4-411A692CA0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01" y="1848087"/>
            <a:ext cx="441959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63E323D9-F2DC-B745-8735-04F2EA5063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1" y="2937135"/>
            <a:ext cx="3952812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FF127C4-3538-524F-B58B-E2FE046D0D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0801" y="3985357"/>
            <a:ext cx="394322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B659BD41-F777-C149-8A97-5A43D5A542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13159" y="3471895"/>
            <a:ext cx="3978295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9BB2DDF-B29D-3141-A439-449E29E8E4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73124" y="1297780"/>
            <a:ext cx="3901646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DE641F-E87F-A44C-8331-7F05B2A0BD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07055" y="4539766"/>
            <a:ext cx="3990502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A7052-66AE-914A-A172-C314F54523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1852" y="1472493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C3C1FF-15C0-C045-92E7-9CE77359D161}"/>
              </a:ext>
            </a:extLst>
          </p:cNvPr>
          <p:cNvCxnSpPr>
            <a:cxnSpLocks/>
          </p:cNvCxnSpPr>
          <p:nvPr userDrawn="1"/>
        </p:nvCxnSpPr>
        <p:spPr>
          <a:xfrm>
            <a:off x="5861851" y="2011444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794D3E-0161-5B41-A82E-AFD051B8446D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4770" y="2547663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922FC1-21A0-7D4D-838D-E7194104176F}"/>
              </a:ext>
            </a:extLst>
          </p:cNvPr>
          <p:cNvCxnSpPr>
            <a:cxnSpLocks/>
          </p:cNvCxnSpPr>
          <p:nvPr userDrawn="1"/>
        </p:nvCxnSpPr>
        <p:spPr>
          <a:xfrm>
            <a:off x="5879003" y="3086614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676001-1A70-804F-9080-DC4BC2FCF3CB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9003" y="3622833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12BDD8-A7FF-584F-9344-FB1AD5DCD1BB}"/>
              </a:ext>
            </a:extLst>
          </p:cNvPr>
          <p:cNvCxnSpPr>
            <a:cxnSpLocks/>
          </p:cNvCxnSpPr>
          <p:nvPr userDrawn="1"/>
        </p:nvCxnSpPr>
        <p:spPr>
          <a:xfrm>
            <a:off x="5879003" y="4159052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643A4-6DE6-5C45-86AC-5B75CBC28723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9003" y="4692539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16B062-0699-F84D-826B-BDCB260FA4C5}"/>
              </a:ext>
            </a:extLst>
          </p:cNvPr>
          <p:cNvCxnSpPr>
            <a:cxnSpLocks/>
          </p:cNvCxnSpPr>
          <p:nvPr userDrawn="1"/>
        </p:nvCxnSpPr>
        <p:spPr>
          <a:xfrm>
            <a:off x="5879003" y="5222765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399D45E-937D-0E43-93C8-A82A756A68B6}"/>
              </a:ext>
            </a:extLst>
          </p:cNvPr>
          <p:cNvSpPr/>
          <p:nvPr userDrawn="1"/>
        </p:nvSpPr>
        <p:spPr>
          <a:xfrm>
            <a:off x="6330656" y="1378704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49D808-BE4B-BD42-85E3-58C6966CF70D}"/>
              </a:ext>
            </a:extLst>
          </p:cNvPr>
          <p:cNvSpPr/>
          <p:nvPr userDrawn="1"/>
        </p:nvSpPr>
        <p:spPr>
          <a:xfrm>
            <a:off x="5800432" y="1932721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0A37FB-874D-8C41-984E-4428E2393551}"/>
              </a:ext>
            </a:extLst>
          </p:cNvPr>
          <p:cNvSpPr/>
          <p:nvPr userDrawn="1"/>
        </p:nvSpPr>
        <p:spPr>
          <a:xfrm>
            <a:off x="6328539" y="2480553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91738E0-5B0D-EC40-B599-8BA269C624DF}"/>
              </a:ext>
            </a:extLst>
          </p:cNvPr>
          <p:cNvSpPr/>
          <p:nvPr userDrawn="1"/>
        </p:nvSpPr>
        <p:spPr>
          <a:xfrm>
            <a:off x="5800432" y="3020861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973694-BB12-7443-A98A-E5C7054F9048}"/>
              </a:ext>
            </a:extLst>
          </p:cNvPr>
          <p:cNvSpPr/>
          <p:nvPr userDrawn="1"/>
        </p:nvSpPr>
        <p:spPr>
          <a:xfrm>
            <a:off x="6328539" y="3555567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0495FB-7870-D943-ACD4-F4E17D23AE79}"/>
              </a:ext>
            </a:extLst>
          </p:cNvPr>
          <p:cNvSpPr/>
          <p:nvPr userDrawn="1"/>
        </p:nvSpPr>
        <p:spPr>
          <a:xfrm>
            <a:off x="5800432" y="4072084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7FC167-CB63-1A47-A513-6484E227A383}"/>
              </a:ext>
            </a:extLst>
          </p:cNvPr>
          <p:cNvSpPr/>
          <p:nvPr userDrawn="1"/>
        </p:nvSpPr>
        <p:spPr>
          <a:xfrm>
            <a:off x="6334998" y="4622852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F6E8150-5BF7-EF4D-AEE6-326778E93FD3}"/>
              </a:ext>
            </a:extLst>
          </p:cNvPr>
          <p:cNvSpPr/>
          <p:nvPr userDrawn="1"/>
        </p:nvSpPr>
        <p:spPr>
          <a:xfrm>
            <a:off x="5806179" y="5143731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94C344-A76B-4245-967C-16B341F6B355}"/>
              </a:ext>
            </a:extLst>
          </p:cNvPr>
          <p:cNvSpPr/>
          <p:nvPr userDrawn="1"/>
        </p:nvSpPr>
        <p:spPr>
          <a:xfrm>
            <a:off x="6334998" y="5673957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C9564169-117F-7147-879D-39527C1F42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83256" y="2394721"/>
            <a:ext cx="3901646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62DA1803-1F8A-7640-896A-24A471858F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00800" y="5057238"/>
            <a:ext cx="394322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19F795F3-D606-DE46-8955-473569089F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07055" y="5585924"/>
            <a:ext cx="3990502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1A194BC0-49CE-314B-ACF4-698F3557BE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00799" y="6121097"/>
            <a:ext cx="394322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EA6D24A-929C-E649-ADE7-0870529FF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030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kern="1200" noProof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143D0-EA1A-0C4A-99AD-957FF38F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758F7-3990-FF42-9947-77C286644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5068-2D26-6D4B-A51F-272EE8124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1651-7351-6D4F-942A-A192E2D72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6267-9BF2-DF43-BDF4-C81731BB8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B70E-7FA4-C44E-8187-8736C5F7F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ziv.fgov.be/nl/themas/kost-terugbetaling/door-ziekenfonds/geneesmiddel-gezondheidsproduct/terugbetalen/specialiteiten/hoofdstukken/Paginas/default.aspx#Hoofdstuk_IV" TargetMode="External"/><Relationship Id="rId2" Type="http://schemas.openxmlformats.org/officeDocument/2006/relationships/hyperlink" Target="https://www.riziv.fgov.be/nl/themas/kost-terugbetaling/door-ziekenfonds/geneesmiddel-gezondheidsproduct/terugbetalen/specialiteiten/hoofdstukken/Paginas/terugbetaling-specialiteiten-hoofdstukiv.aspx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ivarsv2.prd.pub.vascloud.be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2F5E-F355-B746-B395-524D2832E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CIVARS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68878-DD46-1E48-86CE-157954B0E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IV Agreement Request System</a:t>
            </a:r>
          </a:p>
          <a:p>
            <a:r>
              <a:rPr lang="nl-BE" dirty="0" smtClean="0"/>
              <a:t>Handleiding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35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Log in via eHealth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err="1" smtClean="0"/>
              <a:t>Therapeutische</a:t>
            </a:r>
            <a:r>
              <a:rPr lang="en-US" smtClean="0"/>
              <a:t> </a:t>
            </a:r>
            <a:r>
              <a:rPr lang="en-US" err="1" smtClean="0"/>
              <a:t>relaties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err="1" smtClean="0"/>
              <a:t>Nieuwe</a:t>
            </a:r>
            <a:r>
              <a:rPr lang="en-US" smtClean="0"/>
              <a:t> </a:t>
            </a:r>
            <a:r>
              <a:rPr lang="en-US" err="1" smtClean="0"/>
              <a:t>aanvraag</a:t>
            </a:r>
            <a:endParaRPr lang="nl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Wat is CIVARS?</a:t>
            </a:r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/>
              <a:t>Consultatie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apotheker</a:t>
            </a:r>
            <a:endParaRPr lang="nl-BE" sz="20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err="1" smtClean="0"/>
              <a:t>Foutafhandeling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73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r>
              <a:rPr lang="en-US" smtClean="0"/>
              <a:t> </a:t>
            </a:r>
            <a:r>
              <a:rPr lang="en-US" err="1" smtClean="0"/>
              <a:t>als</a:t>
            </a:r>
            <a:r>
              <a:rPr lang="en-US" smtClean="0"/>
              <a:t> </a:t>
            </a:r>
            <a:r>
              <a:rPr lang="en-US" err="1" smtClean="0"/>
              <a:t>apotheker</a:t>
            </a:r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24" y="1198563"/>
            <a:ext cx="5706176" cy="477043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354952" y="1394044"/>
            <a:ext cx="2443111" cy="1138844"/>
          </a:xfrm>
          <a:prstGeom prst="wedgeRectCallout">
            <a:avLst>
              <a:gd name="adj1" fmla="val 81345"/>
              <a:gd name="adj2" fmla="val 97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Vul</a:t>
            </a:r>
            <a:r>
              <a:rPr lang="en-US" smtClean="0"/>
              <a:t> het </a:t>
            </a:r>
            <a:r>
              <a:rPr lang="en-US" err="1" smtClean="0"/>
              <a:t>rijksregisternummer</a:t>
            </a:r>
            <a:r>
              <a:rPr lang="en-US" smtClean="0"/>
              <a:t> van de patient in</a:t>
            </a:r>
            <a:endParaRPr lang="nl-BE"/>
          </a:p>
        </p:txBody>
      </p:sp>
      <p:sp>
        <p:nvSpPr>
          <p:cNvPr id="6" name="Rectangular Callout 5"/>
          <p:cNvSpPr/>
          <p:nvPr/>
        </p:nvSpPr>
        <p:spPr>
          <a:xfrm>
            <a:off x="9314561" y="1829908"/>
            <a:ext cx="2563495" cy="1242476"/>
          </a:xfrm>
          <a:prstGeom prst="wedgeRectCallout">
            <a:avLst>
              <a:gd name="adj1" fmla="val -82729"/>
              <a:gd name="adj2" fmla="val -5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Het RIZIV-</a:t>
            </a:r>
            <a:r>
              <a:rPr lang="en-US" dirty="0" err="1" smtClean="0"/>
              <a:t>nummer</a:t>
            </a:r>
            <a:r>
              <a:rPr lang="en-US" dirty="0" smtClean="0"/>
              <a:t> van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ziekenhuis</a:t>
            </a:r>
            <a:r>
              <a:rPr lang="en-US" dirty="0" smtClean="0"/>
              <a:t>. Zo </a:t>
            </a:r>
            <a:r>
              <a:rPr lang="en-US" dirty="0" err="1" smtClean="0"/>
              <a:t>ziet</a:t>
            </a:r>
            <a:r>
              <a:rPr lang="en-US" dirty="0" smtClean="0"/>
              <a:t> u </a:t>
            </a:r>
            <a:r>
              <a:rPr lang="en-US" dirty="0" err="1" smtClean="0"/>
              <a:t>dat</a:t>
            </a:r>
            <a:r>
              <a:rPr lang="en-US" dirty="0" smtClean="0"/>
              <a:t> u </a:t>
            </a:r>
            <a:r>
              <a:rPr lang="en-US" dirty="0" err="1" smtClean="0"/>
              <a:t>aangemeld</a:t>
            </a:r>
            <a:r>
              <a:rPr lang="en-US" dirty="0" smtClean="0"/>
              <a:t> bent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ziekenhuisapotheker</a:t>
            </a:r>
            <a:r>
              <a:rPr lang="en-US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5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Consultatie</a:t>
            </a:r>
            <a:r>
              <a:rPr lang="en-US" smtClean="0"/>
              <a:t> </a:t>
            </a:r>
            <a:r>
              <a:rPr lang="nl-BE" smtClean="0"/>
              <a:t>als</a:t>
            </a:r>
            <a:r>
              <a:rPr lang="en-US" smtClean="0"/>
              <a:t> </a:t>
            </a:r>
            <a:r>
              <a:rPr lang="en-US" err="1"/>
              <a:t>apotheker</a:t>
            </a:r>
            <a:endParaRPr lang="nl-BE"/>
          </a:p>
        </p:txBody>
      </p:sp>
      <p:sp>
        <p:nvSpPr>
          <p:cNvPr id="4" name="Rectangular Callout 3"/>
          <p:cNvSpPr/>
          <p:nvPr/>
        </p:nvSpPr>
        <p:spPr>
          <a:xfrm>
            <a:off x="128016" y="1481328"/>
            <a:ext cx="2871216" cy="1691640"/>
          </a:xfrm>
          <a:prstGeom prst="wedgeRectCallout">
            <a:avLst>
              <a:gd name="adj1" fmla="val 70887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 </a:t>
            </a:r>
            <a:r>
              <a:rPr lang="en-US" dirty="0" err="1" smtClean="0"/>
              <a:t>patiënt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 </a:t>
            </a:r>
            <a:r>
              <a:rPr lang="en-US" dirty="0" err="1" smtClean="0"/>
              <a:t>opgezocht</a:t>
            </a:r>
            <a:r>
              <a:rPr lang="en-US" dirty="0" smtClean="0"/>
              <a:t> in het </a:t>
            </a:r>
            <a:r>
              <a:rPr lang="en-US" dirty="0" err="1" smtClean="0"/>
              <a:t>rijksregister</a:t>
            </a:r>
            <a:r>
              <a:rPr lang="en-US" dirty="0" smtClean="0"/>
              <a:t>. </a:t>
            </a:r>
          </a:p>
          <a:p>
            <a:pPr algn="ctr"/>
            <a:r>
              <a:rPr lang="en-US" dirty="0" err="1" smtClean="0"/>
              <a:t>Klik</a:t>
            </a:r>
            <a:r>
              <a:rPr lang="en-US" dirty="0" smtClean="0"/>
              <a:t> op </a:t>
            </a:r>
            <a:r>
              <a:rPr lang="en-US" dirty="0" err="1" smtClean="0"/>
              <a:t>volgende</a:t>
            </a:r>
            <a:r>
              <a:rPr lang="en-US" dirty="0" smtClean="0"/>
              <a:t> om het </a:t>
            </a:r>
            <a:r>
              <a:rPr lang="en-US" dirty="0" err="1" smtClean="0"/>
              <a:t>geneesmiddel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selecteren</a:t>
            </a:r>
            <a:r>
              <a:rPr lang="en-US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73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Consultatie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apotheker</a:t>
            </a:r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24" y="1198563"/>
            <a:ext cx="5706176" cy="477043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521208" y="2331720"/>
            <a:ext cx="2450592" cy="612648"/>
          </a:xfrm>
          <a:prstGeom prst="wedgeRectCallout">
            <a:avLst>
              <a:gd name="adj1" fmla="val 76182"/>
              <a:gd name="adj2" fmla="val 126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Kies</a:t>
            </a:r>
            <a:r>
              <a:rPr lang="en-US" smtClean="0"/>
              <a:t> de </a:t>
            </a:r>
            <a:r>
              <a:rPr lang="en-US" err="1" smtClean="0"/>
              <a:t>afleveringsdatum</a:t>
            </a:r>
            <a:endParaRPr lang="nl-BE"/>
          </a:p>
        </p:txBody>
      </p:sp>
      <p:sp>
        <p:nvSpPr>
          <p:cNvPr id="4" name="Rectangular Callout 3"/>
          <p:cNvSpPr/>
          <p:nvPr/>
        </p:nvSpPr>
        <p:spPr>
          <a:xfrm>
            <a:off x="5463540" y="3858768"/>
            <a:ext cx="3118104" cy="640080"/>
          </a:xfrm>
          <a:prstGeom prst="wedgeRectCallout">
            <a:avLst>
              <a:gd name="adj1" fmla="val -78898"/>
              <a:gd name="adj2" fmla="val -6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En</a:t>
            </a:r>
            <a:r>
              <a:rPr lang="en-US" smtClean="0"/>
              <a:t> </a:t>
            </a:r>
            <a:r>
              <a:rPr lang="en-US" err="1" smtClean="0"/>
              <a:t>voer</a:t>
            </a:r>
            <a:r>
              <a:rPr lang="en-US" smtClean="0"/>
              <a:t> (</a:t>
            </a:r>
            <a:r>
              <a:rPr lang="en-US" err="1" smtClean="0"/>
              <a:t>een</a:t>
            </a:r>
            <a:r>
              <a:rPr lang="en-US" smtClean="0"/>
              <a:t> </a:t>
            </a:r>
            <a:r>
              <a:rPr lang="en-US" err="1" smtClean="0"/>
              <a:t>deel</a:t>
            </a:r>
            <a:r>
              <a:rPr lang="en-US" smtClean="0"/>
              <a:t> van) de </a:t>
            </a:r>
            <a:r>
              <a:rPr lang="en-US" err="1" smtClean="0"/>
              <a:t>naam</a:t>
            </a:r>
            <a:r>
              <a:rPr lang="en-US" smtClean="0"/>
              <a:t> van het </a:t>
            </a:r>
            <a:r>
              <a:rPr lang="en-US" err="1" smtClean="0"/>
              <a:t>geneesmiddel</a:t>
            </a:r>
            <a:r>
              <a:rPr lang="en-US" smtClean="0"/>
              <a:t> in.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75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Consultatie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apotheker</a:t>
            </a:r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24" y="1198563"/>
            <a:ext cx="5706176" cy="477043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6547104" y="3822192"/>
            <a:ext cx="3858768" cy="658368"/>
          </a:xfrm>
          <a:prstGeom prst="wedgeRectCallout">
            <a:avLst>
              <a:gd name="adj1" fmla="val -83629"/>
              <a:gd name="adj2" fmla="val 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Kies</a:t>
            </a:r>
            <a:r>
              <a:rPr lang="en-US" smtClean="0"/>
              <a:t> het </a:t>
            </a:r>
            <a:r>
              <a:rPr lang="en-US" err="1" smtClean="0"/>
              <a:t>af</a:t>
            </a:r>
            <a:r>
              <a:rPr lang="en-US" smtClean="0"/>
              <a:t>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leveren</a:t>
            </a:r>
            <a:r>
              <a:rPr lang="en-US" smtClean="0"/>
              <a:t> </a:t>
            </a:r>
            <a:r>
              <a:rPr lang="en-US" err="1" smtClean="0"/>
              <a:t>geneesmiddel</a:t>
            </a:r>
            <a:r>
              <a:rPr lang="en-US" smtClean="0"/>
              <a:t> om de </a:t>
            </a:r>
            <a:r>
              <a:rPr lang="en-US" err="1" smtClean="0"/>
              <a:t>akkoorden</a:t>
            </a:r>
            <a:r>
              <a:rPr lang="en-US" smtClean="0"/>
              <a:t> op </a:t>
            </a:r>
            <a:r>
              <a:rPr lang="en-US" err="1" smtClean="0"/>
              <a:t>te</a:t>
            </a:r>
            <a:r>
              <a:rPr lang="en-US" smtClean="0"/>
              <a:t> </a:t>
            </a:r>
            <a:r>
              <a:rPr lang="en-US" err="1" smtClean="0"/>
              <a:t>zoeken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87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Consultatie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apotheker</a:t>
            </a:r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24" y="1198563"/>
            <a:ext cx="5706176" cy="477043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65913" y="3873731"/>
            <a:ext cx="4971011" cy="548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ular Callout 3"/>
          <p:cNvSpPr/>
          <p:nvPr/>
        </p:nvSpPr>
        <p:spPr>
          <a:xfrm>
            <a:off x="9293629" y="2527069"/>
            <a:ext cx="2527069" cy="1537855"/>
          </a:xfrm>
          <a:prstGeom prst="wedgeRectCallout">
            <a:avLst>
              <a:gd name="adj1" fmla="val -73794"/>
              <a:gd name="adj2" fmla="val 54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Gegevens</a:t>
            </a:r>
            <a:r>
              <a:rPr lang="en-US" smtClean="0"/>
              <a:t> van het </a:t>
            </a:r>
            <a:r>
              <a:rPr lang="en-US" err="1" smtClean="0"/>
              <a:t>gevonden</a:t>
            </a:r>
            <a:r>
              <a:rPr lang="en-US" smtClean="0"/>
              <a:t> </a:t>
            </a:r>
            <a:r>
              <a:rPr lang="en-US" err="1" smtClean="0"/>
              <a:t>akkoord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5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24" y="1198563"/>
            <a:ext cx="5706176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Consultatie</a:t>
            </a:r>
            <a:r>
              <a:rPr lang="en-US"/>
              <a:t>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apotheker</a:t>
            </a:r>
            <a:endParaRPr lang="nl-BE"/>
          </a:p>
        </p:txBody>
      </p:sp>
      <p:sp>
        <p:nvSpPr>
          <p:cNvPr id="5" name="Rectangular Callout 4"/>
          <p:cNvSpPr/>
          <p:nvPr/>
        </p:nvSpPr>
        <p:spPr>
          <a:xfrm>
            <a:off x="9268691" y="2942705"/>
            <a:ext cx="2718262" cy="1388226"/>
          </a:xfrm>
          <a:prstGeom prst="wedgeRectCallout">
            <a:avLst>
              <a:gd name="adj1" fmla="val -79854"/>
              <a:gd name="adj2" fmla="val 31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Alternatief</a:t>
            </a:r>
            <a:r>
              <a:rPr lang="en-US" smtClean="0"/>
              <a:t>: </a:t>
            </a:r>
            <a:r>
              <a:rPr lang="en-US" err="1" smtClean="0"/>
              <a:t>geen</a:t>
            </a:r>
            <a:r>
              <a:rPr lang="en-US" smtClean="0"/>
              <a:t> </a:t>
            </a:r>
            <a:r>
              <a:rPr lang="en-US" err="1" smtClean="0"/>
              <a:t>akkoord</a:t>
            </a:r>
            <a:r>
              <a:rPr lang="en-US" smtClean="0"/>
              <a:t> </a:t>
            </a:r>
            <a:r>
              <a:rPr lang="en-US" err="1" smtClean="0"/>
              <a:t>gevonden</a:t>
            </a:r>
            <a:r>
              <a:rPr lang="en-US" smtClean="0"/>
              <a:t>.</a:t>
            </a:r>
            <a:endParaRPr lang="nl-BE"/>
          </a:p>
        </p:txBody>
      </p:sp>
      <p:sp>
        <p:nvSpPr>
          <p:cNvPr id="6" name="Rounded Rectangle 5"/>
          <p:cNvSpPr/>
          <p:nvPr/>
        </p:nvSpPr>
        <p:spPr>
          <a:xfrm>
            <a:off x="3566160" y="3582785"/>
            <a:ext cx="4821382" cy="6567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16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Log in via eHealth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/>
              <a:t>Therapeutische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relaties</a:t>
            </a:r>
            <a:endParaRPr lang="nl-BE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err="1" smtClean="0"/>
              <a:t>Nieuwe</a:t>
            </a:r>
            <a:r>
              <a:rPr lang="en-US" smtClean="0"/>
              <a:t> </a:t>
            </a:r>
            <a:r>
              <a:rPr lang="en-US" err="1" smtClean="0"/>
              <a:t>aanvraag</a:t>
            </a:r>
            <a:endParaRPr lang="nl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Wat is CIVARS?</a:t>
            </a:r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Consultatie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apotheker</a:t>
            </a:r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err="1" smtClean="0"/>
              <a:t>Foutafhandeling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1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Therapeutische</a:t>
            </a:r>
            <a:r>
              <a:rPr lang="en-US" dirty="0" smtClean="0"/>
              <a:t> </a:t>
            </a:r>
            <a:r>
              <a:rPr lang="en-US" dirty="0" err="1" smtClean="0"/>
              <a:t>Relaties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881" y="1198563"/>
            <a:ext cx="5670862" cy="477043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8395855" y="2419005"/>
            <a:ext cx="3333403" cy="432262"/>
          </a:xfrm>
          <a:prstGeom prst="wedgeRectCallout">
            <a:avLst>
              <a:gd name="adj1" fmla="val -47267"/>
              <a:gd name="adj2" fmla="val -18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bent </a:t>
            </a:r>
            <a:r>
              <a:rPr lang="en-US" dirty="0" err="1" smtClean="0"/>
              <a:t>aangemeld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arts</a:t>
            </a:r>
            <a:endParaRPr lang="nl-BE" dirty="0"/>
          </a:p>
        </p:txBody>
      </p:sp>
      <p:sp>
        <p:nvSpPr>
          <p:cNvPr id="4" name="Rectangular Callout 3"/>
          <p:cNvSpPr/>
          <p:nvPr/>
        </p:nvSpPr>
        <p:spPr>
          <a:xfrm>
            <a:off x="4763193" y="3923607"/>
            <a:ext cx="3250276" cy="698269"/>
          </a:xfrm>
          <a:prstGeom prst="wedgeRectCallout">
            <a:avLst>
              <a:gd name="adj1" fmla="val -64567"/>
              <a:gd name="adj2" fmla="val -150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Identificatie</a:t>
            </a:r>
            <a:r>
              <a:rPr lang="en-US" smtClean="0"/>
              <a:t> van de </a:t>
            </a:r>
            <a:r>
              <a:rPr lang="en-US" err="1" smtClean="0"/>
              <a:t>patiënt</a:t>
            </a:r>
            <a:r>
              <a:rPr lang="en-US" smtClean="0"/>
              <a:t> op basis van </a:t>
            </a:r>
            <a:r>
              <a:rPr lang="en-US" err="1" smtClean="0"/>
              <a:t>rijksregisternummer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Therapeutische</a:t>
            </a:r>
            <a:r>
              <a:rPr lang="en-US" dirty="0"/>
              <a:t> </a:t>
            </a:r>
            <a:r>
              <a:rPr lang="en-US" dirty="0" err="1"/>
              <a:t>Relaties</a:t>
            </a:r>
            <a:endParaRPr lang="nl-BE" dirty="0"/>
          </a:p>
        </p:txBody>
      </p:sp>
      <p:sp>
        <p:nvSpPr>
          <p:cNvPr id="10" name="Rectangular Callout 9"/>
          <p:cNvSpPr/>
          <p:nvPr/>
        </p:nvSpPr>
        <p:spPr>
          <a:xfrm>
            <a:off x="947651" y="2843949"/>
            <a:ext cx="1737360" cy="739832"/>
          </a:xfrm>
          <a:prstGeom prst="wedgeRectCallout">
            <a:avLst>
              <a:gd name="adj1" fmla="val 100698"/>
              <a:gd name="adj2" fmla="val 88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Kies</a:t>
            </a:r>
            <a:r>
              <a:rPr lang="en-US" smtClean="0"/>
              <a:t> </a:t>
            </a:r>
            <a:r>
              <a:rPr lang="en-US" err="1" smtClean="0"/>
              <a:t>tussen</a:t>
            </a:r>
            <a:r>
              <a:rPr lang="en-US" smtClean="0"/>
              <a:t> </a:t>
            </a:r>
            <a:r>
              <a:rPr lang="en-US" err="1" smtClean="0"/>
              <a:t>eID</a:t>
            </a:r>
            <a:r>
              <a:rPr lang="en-US" smtClean="0"/>
              <a:t> of ISI+</a:t>
            </a:r>
            <a:endParaRPr lang="nl-BE"/>
          </a:p>
        </p:txBody>
      </p:sp>
      <p:sp>
        <p:nvSpPr>
          <p:cNvPr id="11" name="Rectangular Callout 10"/>
          <p:cNvSpPr/>
          <p:nvPr/>
        </p:nvSpPr>
        <p:spPr>
          <a:xfrm>
            <a:off x="5170517" y="3699166"/>
            <a:ext cx="2535381" cy="498764"/>
          </a:xfrm>
          <a:prstGeom prst="wedgeRectCallout">
            <a:avLst>
              <a:gd name="adj1" fmla="val -72308"/>
              <a:gd name="adj2" fmla="val 54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 smtClean="0"/>
              <a:t>Vul</a:t>
            </a:r>
            <a:r>
              <a:rPr lang="en-US" smtClean="0"/>
              <a:t> het </a:t>
            </a:r>
            <a:r>
              <a:rPr lang="en-US" err="1" smtClean="0"/>
              <a:t>kaartnummer</a:t>
            </a:r>
            <a:r>
              <a:rPr lang="en-US" smtClean="0"/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28708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BE" dirty="0" smtClean="0"/>
              <a:t>Log in via eHealth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 smtClean="0"/>
              <a:t>Therapeutische relaties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dirty="0" smtClean="0"/>
              <a:t>Nieuwe aanvraag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 smtClean="0"/>
              <a:t>Consultatie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nl-BE" sz="2000" b="1" dirty="0" smtClean="0"/>
              <a:t>Wat is CIVARS?</a:t>
            </a:r>
            <a:endParaRPr lang="nl-BE" sz="20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BE" dirty="0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BE" dirty="0" smtClean="0"/>
              <a:t>Consultatie als apotheker</a:t>
            </a:r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 smtClean="0"/>
              <a:t>Annuleren / Afsluiten</a:t>
            </a:r>
            <a:endParaRPr lang="nl-B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BE" dirty="0" smtClean="0"/>
              <a:t>Foutafhandeling</a:t>
            </a:r>
            <a:endParaRPr lang="nl-B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20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Therapeutische Relaties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282633" y="5162204"/>
            <a:ext cx="3624349" cy="1108889"/>
          </a:xfrm>
          <a:prstGeom prst="wedgeRectCallout">
            <a:avLst>
              <a:gd name="adj1" fmla="val 47516"/>
              <a:gd name="adj2" fmla="val -97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de gegevens correct zijn, wordt u na het aanmaken onmiddellijk doorgestuurd naar de consultatie.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74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Therapeutische</a:t>
            </a:r>
            <a:r>
              <a:rPr lang="en-US" dirty="0"/>
              <a:t> </a:t>
            </a:r>
            <a:r>
              <a:rPr lang="en-US" dirty="0" err="1"/>
              <a:t>Relaties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5536276" y="5162204"/>
            <a:ext cx="5070764" cy="1108889"/>
          </a:xfrm>
          <a:prstGeom prst="wedgeRectCallout">
            <a:avLst>
              <a:gd name="adj1" fmla="val -58538"/>
              <a:gd name="adj2" fmla="val -100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u het kaartnummer niet heeft, kan u geen Therapeutische Relatie aanmaken.</a:t>
            </a:r>
          </a:p>
          <a:p>
            <a:pPr algn="ctr"/>
            <a:r>
              <a:rPr lang="nl-BE" dirty="0" smtClean="0"/>
              <a:t>De acties die mogelijk zijn zonder Therapeutische Relatie zijn toegankelijk via dit uitvouwmenu.</a:t>
            </a:r>
          </a:p>
        </p:txBody>
      </p:sp>
    </p:spTree>
    <p:extLst>
      <p:ext uri="{BB962C8B-B14F-4D97-AF65-F5344CB8AC3E}">
        <p14:creationId xmlns:p14="http://schemas.microsoft.com/office/powerpoint/2010/main" val="26237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963" y="1198563"/>
            <a:ext cx="5758698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Therapeutische</a:t>
            </a:r>
            <a:r>
              <a:rPr lang="en-US" dirty="0"/>
              <a:t> </a:t>
            </a:r>
            <a:r>
              <a:rPr lang="en-US" dirty="0" err="1"/>
              <a:t>Relaties</a:t>
            </a:r>
            <a:endParaRPr lang="nl-BE" dirty="0"/>
          </a:p>
        </p:txBody>
      </p:sp>
      <p:sp>
        <p:nvSpPr>
          <p:cNvPr id="6" name="Rectangular Callout 5"/>
          <p:cNvSpPr/>
          <p:nvPr/>
        </p:nvSpPr>
        <p:spPr>
          <a:xfrm>
            <a:off x="7506393" y="3200400"/>
            <a:ext cx="3890356" cy="1108889"/>
          </a:xfrm>
          <a:prstGeom prst="wedgeRectCallout">
            <a:avLst>
              <a:gd name="adj1" fmla="val -120076"/>
              <a:gd name="adj2" fmla="val 41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 het geval van een foutmelding kan u de gegevens corrigeren en opnieuw proberen.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2029" y="5162204"/>
            <a:ext cx="3890356" cy="1108889"/>
          </a:xfrm>
          <a:prstGeom prst="wedgeRectCallout">
            <a:avLst>
              <a:gd name="adj1" fmla="val 60776"/>
              <a:gd name="adj2" fmla="val -97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de fout een </a:t>
            </a:r>
            <a:r>
              <a:rPr lang="nl-BE" dirty="0" err="1" smtClean="0"/>
              <a:t>onbeschikbaarheid</a:t>
            </a:r>
            <a:r>
              <a:rPr lang="nl-BE" dirty="0" smtClean="0"/>
              <a:t> van het platform beschrijft, kan u geen consultatie uitvoeren, maar wel een nieuwe aanvraag doen.</a:t>
            </a:r>
          </a:p>
        </p:txBody>
      </p:sp>
    </p:spTree>
    <p:extLst>
      <p:ext uri="{BB962C8B-B14F-4D97-AF65-F5344CB8AC3E}">
        <p14:creationId xmlns:p14="http://schemas.microsoft.com/office/powerpoint/2010/main" val="414571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Therapeutische Relaties</a:t>
            </a:r>
            <a:endParaRPr lang="nl-BE" dirty="0"/>
          </a:p>
        </p:txBody>
      </p:sp>
      <p:sp>
        <p:nvSpPr>
          <p:cNvPr id="7" name="Rectangular Callout 6"/>
          <p:cNvSpPr/>
          <p:nvPr/>
        </p:nvSpPr>
        <p:spPr>
          <a:xfrm>
            <a:off x="5779008" y="1956816"/>
            <a:ext cx="5276088" cy="1069848"/>
          </a:xfrm>
          <a:prstGeom prst="wedgeRectCallout">
            <a:avLst>
              <a:gd name="adj1" fmla="val -63294"/>
              <a:gd name="adj2" fmla="val 94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de Therapeutische Relatie al bestaat, kan er onmiddellijk doorgeklikt worden naar de consultatie.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Log in via eHealth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err="1" smtClean="0"/>
              <a:t>Therapeutische</a:t>
            </a:r>
            <a:r>
              <a:rPr lang="en-US" smtClean="0"/>
              <a:t> </a:t>
            </a:r>
            <a:r>
              <a:rPr lang="en-US" err="1" smtClean="0"/>
              <a:t>relaties</a:t>
            </a:r>
            <a:endParaRPr lang="nl-B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err="1" smtClean="0"/>
              <a:t>Nieuwe</a:t>
            </a:r>
            <a:r>
              <a:rPr lang="en-US" smtClean="0"/>
              <a:t> </a:t>
            </a:r>
            <a:r>
              <a:rPr lang="en-US" err="1" smtClean="0"/>
              <a:t>aanvraag</a:t>
            </a:r>
            <a:endParaRPr lang="nl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/>
              <a:t>Consultatie</a:t>
            </a:r>
            <a:endParaRPr lang="nl-BE" sz="2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Wat is CIVARS?</a:t>
            </a:r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 smtClean="0"/>
              <a:t>Consultatie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apotheker</a:t>
            </a:r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err="1" smtClean="0"/>
              <a:t>Foutafhandeling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6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621" y="1198563"/>
            <a:ext cx="5679382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Consultatie</a:t>
            </a:r>
            <a:endParaRPr lang="nl-BE" dirty="0"/>
          </a:p>
        </p:txBody>
      </p:sp>
      <p:sp>
        <p:nvSpPr>
          <p:cNvPr id="7" name="Rectangular Callout 6"/>
          <p:cNvSpPr/>
          <p:nvPr/>
        </p:nvSpPr>
        <p:spPr>
          <a:xfrm>
            <a:off x="704088" y="3154680"/>
            <a:ext cx="2057400" cy="667512"/>
          </a:xfrm>
          <a:prstGeom prst="wedgeRectCallout">
            <a:avLst>
              <a:gd name="adj1" fmla="val 79897"/>
              <a:gd name="adj2" fmla="val 51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Lijst met lopende akkoorden</a:t>
            </a:r>
            <a:endParaRPr lang="nl-BE" dirty="0"/>
          </a:p>
        </p:txBody>
      </p:sp>
      <p:sp>
        <p:nvSpPr>
          <p:cNvPr id="10" name="Rectangular Callout 9"/>
          <p:cNvSpPr/>
          <p:nvPr/>
        </p:nvSpPr>
        <p:spPr>
          <a:xfrm>
            <a:off x="704088" y="4669536"/>
            <a:ext cx="2057400" cy="667512"/>
          </a:xfrm>
          <a:prstGeom prst="wedgeRectCallout">
            <a:avLst>
              <a:gd name="adj1" fmla="val 81675"/>
              <a:gd name="adj2" fmla="val -78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Oudere akkoorden zoeken</a:t>
            </a:r>
            <a:endParaRPr lang="nl-BE" dirty="0"/>
          </a:p>
        </p:txBody>
      </p:sp>
      <p:sp>
        <p:nvSpPr>
          <p:cNvPr id="11" name="Rectangular Callout 10"/>
          <p:cNvSpPr/>
          <p:nvPr/>
        </p:nvSpPr>
        <p:spPr>
          <a:xfrm>
            <a:off x="3078480" y="5199888"/>
            <a:ext cx="2057400" cy="667512"/>
          </a:xfrm>
          <a:prstGeom prst="wedgeRectCallout">
            <a:avLst>
              <a:gd name="adj1" fmla="val 45231"/>
              <a:gd name="adj2" fmla="val -141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Een nieuwe aanvraag starten</a:t>
            </a:r>
            <a:endParaRPr lang="nl-BE" dirty="0"/>
          </a:p>
        </p:txBody>
      </p:sp>
      <p:sp>
        <p:nvSpPr>
          <p:cNvPr id="12" name="Rectangular Callout 11"/>
          <p:cNvSpPr/>
          <p:nvPr/>
        </p:nvSpPr>
        <p:spPr>
          <a:xfrm>
            <a:off x="6224016" y="5195316"/>
            <a:ext cx="3907536" cy="1266940"/>
          </a:xfrm>
          <a:prstGeom prst="wedgeRectCallout">
            <a:avLst>
              <a:gd name="adj1" fmla="val -58066"/>
              <a:gd name="adj2" fmla="val -98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Andere akkoorden beheren die niet via consultatie kunnen opgehaald worden, bv. een aanvraag die nog niet behandeld werd annuleren. </a:t>
            </a:r>
            <a:endParaRPr lang="nl-BE" dirty="0"/>
          </a:p>
        </p:txBody>
      </p:sp>
      <p:sp>
        <p:nvSpPr>
          <p:cNvPr id="13" name="Rectangular Callout 12"/>
          <p:cNvSpPr/>
          <p:nvPr/>
        </p:nvSpPr>
        <p:spPr>
          <a:xfrm>
            <a:off x="9132898" y="2310563"/>
            <a:ext cx="2057400" cy="667512"/>
          </a:xfrm>
          <a:prstGeom prst="wedgeRectCallout">
            <a:avLst>
              <a:gd name="adj1" fmla="val -67659"/>
              <a:gd name="adj2" fmla="val -42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Andere patiënt selecteren</a:t>
            </a:r>
            <a:endParaRPr lang="nl-BE" dirty="0"/>
          </a:p>
        </p:txBody>
      </p:sp>
      <p:sp>
        <p:nvSpPr>
          <p:cNvPr id="9" name="Rectangular Callout 8"/>
          <p:cNvSpPr/>
          <p:nvPr/>
        </p:nvSpPr>
        <p:spPr>
          <a:xfrm>
            <a:off x="4294632" y="1691819"/>
            <a:ext cx="2057400" cy="667512"/>
          </a:xfrm>
          <a:prstGeom prst="wedgeRectCallout">
            <a:avLst>
              <a:gd name="adj1" fmla="val -44992"/>
              <a:gd name="adj2" fmla="val 79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Periode van consultatie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81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621" y="1198563"/>
            <a:ext cx="5679382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Consultatie</a:t>
            </a:r>
            <a:endParaRPr lang="nl-BE" dirty="0"/>
          </a:p>
        </p:txBody>
      </p:sp>
      <p:sp>
        <p:nvSpPr>
          <p:cNvPr id="6" name="Rectangular Callout 5"/>
          <p:cNvSpPr/>
          <p:nvPr/>
        </p:nvSpPr>
        <p:spPr>
          <a:xfrm>
            <a:off x="548640" y="3035808"/>
            <a:ext cx="2221992" cy="667512"/>
          </a:xfrm>
          <a:prstGeom prst="wedgeRectCallout">
            <a:avLst>
              <a:gd name="adj1" fmla="val 79897"/>
              <a:gd name="adj2" fmla="val 51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 op een akkoord om open te vouwen</a:t>
            </a:r>
            <a:endParaRPr lang="nl-BE" dirty="0"/>
          </a:p>
        </p:txBody>
      </p:sp>
      <p:sp>
        <p:nvSpPr>
          <p:cNvPr id="7" name="Rectangular Callout 6"/>
          <p:cNvSpPr/>
          <p:nvPr/>
        </p:nvSpPr>
        <p:spPr>
          <a:xfrm>
            <a:off x="5440680" y="2255520"/>
            <a:ext cx="2782760" cy="667512"/>
          </a:xfrm>
          <a:prstGeom prst="wedgeRectCallout">
            <a:avLst>
              <a:gd name="adj1" fmla="val -96230"/>
              <a:gd name="adj2" fmla="val 199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Lijst met geneesmiddelen in deze paragraaf</a:t>
            </a:r>
            <a:endParaRPr lang="nl-BE" dirty="0"/>
          </a:p>
        </p:txBody>
      </p:sp>
      <p:sp>
        <p:nvSpPr>
          <p:cNvPr id="8" name="Rectangular Callout 7"/>
          <p:cNvSpPr/>
          <p:nvPr/>
        </p:nvSpPr>
        <p:spPr>
          <a:xfrm>
            <a:off x="7132320" y="3855720"/>
            <a:ext cx="2782760" cy="667512"/>
          </a:xfrm>
          <a:prstGeom prst="wedgeRectCallout">
            <a:avLst>
              <a:gd name="adj1" fmla="val -158786"/>
              <a:gd name="adj2" fmla="val -2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De tekst van de paragraaf</a:t>
            </a:r>
            <a:endParaRPr lang="nl-BE" dirty="0"/>
          </a:p>
        </p:txBody>
      </p:sp>
      <p:sp>
        <p:nvSpPr>
          <p:cNvPr id="9" name="Rectangular Callout 8"/>
          <p:cNvSpPr/>
          <p:nvPr/>
        </p:nvSpPr>
        <p:spPr>
          <a:xfrm>
            <a:off x="228600" y="5603581"/>
            <a:ext cx="4123218" cy="667512"/>
          </a:xfrm>
          <a:prstGeom prst="wedgeRectCallout">
            <a:avLst>
              <a:gd name="adj1" fmla="val 39081"/>
              <a:gd name="adj2" fmla="val -212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Akkoord vernieuwen (akkoord is vervallen of vervalt binnen de 3 maanden)</a:t>
            </a:r>
            <a:endParaRPr lang="nl-BE" dirty="0"/>
          </a:p>
        </p:txBody>
      </p:sp>
      <p:sp>
        <p:nvSpPr>
          <p:cNvPr id="10" name="Rectangular Callout 9"/>
          <p:cNvSpPr/>
          <p:nvPr/>
        </p:nvSpPr>
        <p:spPr>
          <a:xfrm>
            <a:off x="4556760" y="5603581"/>
            <a:ext cx="2575560" cy="667512"/>
          </a:xfrm>
          <a:prstGeom prst="wedgeRectCallout">
            <a:avLst>
              <a:gd name="adj1" fmla="val -45367"/>
              <a:gd name="adj2" fmla="val -212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Akkoord afsluiten (akkoord is lopende)</a:t>
            </a:r>
            <a:endParaRPr lang="nl-BE" dirty="0"/>
          </a:p>
        </p:txBody>
      </p:sp>
      <p:sp>
        <p:nvSpPr>
          <p:cNvPr id="11" name="Rectangular Callout 10"/>
          <p:cNvSpPr/>
          <p:nvPr/>
        </p:nvSpPr>
        <p:spPr>
          <a:xfrm>
            <a:off x="7337262" y="5603581"/>
            <a:ext cx="3672113" cy="667512"/>
          </a:xfrm>
          <a:prstGeom prst="wedgeRectCallout">
            <a:avLst>
              <a:gd name="adj1" fmla="val -101820"/>
              <a:gd name="adj2" fmla="val -208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Aanvraag annuleren (akkoord heeft begindatum in de toekomst)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Consultatie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881" y="1198563"/>
            <a:ext cx="5670862" cy="477043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9034272" y="2136648"/>
            <a:ext cx="2782760" cy="667512"/>
          </a:xfrm>
          <a:prstGeom prst="wedgeRectCallout">
            <a:avLst>
              <a:gd name="adj1" fmla="val -96230"/>
              <a:gd name="adj2" fmla="val 199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Lijst met geneesmiddelen in deze paragraaf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8505029" y="4824428"/>
            <a:ext cx="3490236" cy="911353"/>
          </a:xfrm>
          <a:prstGeom prst="wedgeRectCallout">
            <a:avLst>
              <a:gd name="adj1" fmla="val -80987"/>
              <a:gd name="adj2" fmla="val -60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Opgelet, sommige specialiteiten zijn enkel </a:t>
            </a:r>
            <a:r>
              <a:rPr lang="nl-BE" dirty="0" err="1" smtClean="0"/>
              <a:t>terugbetaalbaar</a:t>
            </a:r>
            <a:r>
              <a:rPr lang="nl-BE" dirty="0" smtClean="0"/>
              <a:t> in een specifieke afleveromgeving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857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Consultatie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881" y="1198563"/>
            <a:ext cx="5670862" cy="477043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593569" y="2420112"/>
            <a:ext cx="2782760" cy="667512"/>
          </a:xfrm>
          <a:prstGeom prst="wedgeRectCallout">
            <a:avLst>
              <a:gd name="adj1" fmla="val 61372"/>
              <a:gd name="adj2" fmla="val 131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De tekst van de paragraaf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5975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Log in via eHealth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Therapeutische</a:t>
            </a:r>
            <a:r>
              <a:rPr lang="en-US" dirty="0" smtClean="0"/>
              <a:t> </a:t>
            </a:r>
            <a:r>
              <a:rPr lang="en-US" dirty="0" err="1" smtClean="0"/>
              <a:t>relaties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/>
              <a:t>Nieuwe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aanvraag</a:t>
            </a:r>
            <a:endParaRPr lang="nl-BE" sz="2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Wat is CIVARS?</a:t>
            </a:r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r>
              <a:rPr lang="en-US" smtClean="0"/>
              <a:t> </a:t>
            </a:r>
            <a:r>
              <a:rPr lang="en-US" err="1" smtClean="0"/>
              <a:t>als</a:t>
            </a:r>
            <a:r>
              <a:rPr lang="en-US" smtClean="0"/>
              <a:t> </a:t>
            </a:r>
            <a:r>
              <a:rPr lang="en-US" err="1" smtClean="0"/>
              <a:t>apotheker</a:t>
            </a:r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err="1" smtClean="0"/>
              <a:t>Foutafhandeling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1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31800" y="1199091"/>
            <a:ext cx="5548375" cy="523413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nl-BE" sz="2900" dirty="0" smtClean="0"/>
              <a:t>De terugbetaling van een farmaceutische specialiteit die ingeschreven is in hoofdstuk IV en VIII, is onderworpen aan voorwaarden, die worden opgelegd om medische en/of budgettaire redenen. Dit betekent dat de terugbetaling beperkt wordt bv qua indicaties, doelgroep, leeftijd, … . Het zijn de zogenaamde “attestgeneesmiddelen”.</a:t>
            </a:r>
          </a:p>
          <a:p>
            <a:pPr marL="0" indent="0" algn="just">
              <a:buNone/>
            </a:pPr>
            <a:r>
              <a:rPr lang="nl-BE" sz="2900" dirty="0" smtClean="0"/>
              <a:t> </a:t>
            </a:r>
          </a:p>
          <a:p>
            <a:pPr marL="0" indent="0" algn="just">
              <a:buNone/>
            </a:pPr>
            <a:r>
              <a:rPr lang="nl-BE" sz="2900" dirty="0" smtClean="0"/>
              <a:t>Deze voorwaarden zijn vastgelegd in de paragraaf waarin de farmaceutische specialiteit ingeschreven is.</a:t>
            </a:r>
          </a:p>
          <a:p>
            <a:pPr marL="0" indent="0" algn="just">
              <a:buNone/>
            </a:pPr>
            <a:r>
              <a:rPr lang="nl-BE" sz="2900" dirty="0" smtClean="0"/>
              <a:t> </a:t>
            </a:r>
          </a:p>
          <a:p>
            <a:pPr marL="0" indent="0" algn="just">
              <a:buNone/>
            </a:pPr>
            <a:r>
              <a:rPr lang="nl-BE" sz="2900" dirty="0" smtClean="0"/>
              <a:t>Bovendien is de vergoedbaarheid afhankelijk van een voorafgaande machtiging van de adviserend arts (de zogenaamde “</a:t>
            </a:r>
            <a:r>
              <a:rPr lang="nl-BE" sz="2900" u="sng" dirty="0" smtClean="0">
                <a:hlinkClick r:id="rId2"/>
              </a:rPr>
              <a:t>a priori controle</a:t>
            </a:r>
            <a:r>
              <a:rPr lang="nl-BE" sz="2900" dirty="0" smtClean="0"/>
              <a:t>”).</a:t>
            </a:r>
          </a:p>
          <a:p>
            <a:pPr marL="0" indent="0" algn="just">
              <a:buNone/>
            </a:pPr>
            <a:endParaRPr lang="nl-BE" sz="2900" dirty="0" smtClean="0"/>
          </a:p>
          <a:p>
            <a:pPr marL="0" indent="0">
              <a:buNone/>
            </a:pPr>
            <a:r>
              <a:rPr lang="nl-BE" sz="2900" b="1" dirty="0" smtClean="0"/>
              <a:t>Opgelet</a:t>
            </a:r>
            <a:r>
              <a:rPr lang="nl-BE" sz="2900" dirty="0" smtClean="0"/>
              <a:t> !</a:t>
            </a:r>
          </a:p>
          <a:p>
            <a:pPr marL="0" indent="0" algn="just">
              <a:buNone/>
            </a:pPr>
            <a:r>
              <a:rPr lang="nl-BE" sz="2900" dirty="0" smtClean="0"/>
              <a:t/>
            </a:r>
            <a:br>
              <a:rPr lang="nl-BE" sz="2900" dirty="0" smtClean="0"/>
            </a:br>
            <a:r>
              <a:rPr lang="nl-BE" sz="2900" dirty="0" smtClean="0"/>
              <a:t>In enkele uitzonderlijke gevallen is geen voorafgaande machtiging nodig en volstaat het een specifieke vermelding te maken op het voorschrift. Dit wordt verduidelijkt in de paragraaf.</a:t>
            </a:r>
          </a:p>
          <a:p>
            <a:pPr marL="0" indent="0">
              <a:buNone/>
            </a:pPr>
            <a:r>
              <a:rPr lang="nl-BE" sz="2900" dirty="0" smtClean="0"/>
              <a:t>(Bron: </a:t>
            </a:r>
            <a:r>
              <a:rPr lang="nl-BE" sz="2900" dirty="0" smtClean="0">
                <a:hlinkClick r:id="rId3"/>
              </a:rPr>
              <a:t>https://www.riziv.fgov.be/nl/themas/kost-terugbetaling/door-ziekenfonds/geneesmiddel-gezondheidsproduct/terugbetalen/specialiteiten/hoofdstukken/Paginas/default.aspx#Hoofdstuk_IV</a:t>
            </a:r>
            <a:r>
              <a:rPr lang="nl-BE" sz="2900" dirty="0" smtClean="0"/>
              <a:t> )</a:t>
            </a:r>
            <a:endParaRPr lang="nl-BE" sz="2900" dirty="0"/>
          </a:p>
          <a:p>
            <a:pPr marL="0" indent="0" algn="just">
              <a:buNone/>
            </a:pPr>
            <a:endParaRPr lang="nl-BE" sz="2900" dirty="0" smtClean="0"/>
          </a:p>
          <a:p>
            <a:pPr marL="0" indent="0" algn="just">
              <a:buNone/>
            </a:pPr>
            <a:endParaRPr lang="nl-BE" sz="2900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Wat is CIVARS?</a:t>
            </a:r>
            <a:endParaRPr lang="nl-BE" dirty="0"/>
          </a:p>
        </p:txBody>
      </p:sp>
      <p:sp>
        <p:nvSpPr>
          <p:cNvPr id="2" name="Rectangular Callout 1"/>
          <p:cNvSpPr/>
          <p:nvPr/>
        </p:nvSpPr>
        <p:spPr>
          <a:xfrm>
            <a:off x="6839712" y="1545336"/>
            <a:ext cx="4764024" cy="1170432"/>
          </a:xfrm>
          <a:prstGeom prst="wedgeRectCallout">
            <a:avLst>
              <a:gd name="adj1" fmla="val -68626"/>
              <a:gd name="adj2" fmla="val 122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Via CIVARS kunnen de machtigingen elektronisch aangevraagd worden, en kunnen de verleende akkoorden geconsulteerd worden.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16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20" y="1198563"/>
            <a:ext cx="5728184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Nieuwe aanvraag</a:t>
            </a:r>
            <a:endParaRPr lang="nl-BE" dirty="0"/>
          </a:p>
        </p:txBody>
      </p:sp>
      <p:sp>
        <p:nvSpPr>
          <p:cNvPr id="2" name="Rectangular Callout 1"/>
          <p:cNvSpPr/>
          <p:nvPr/>
        </p:nvSpPr>
        <p:spPr>
          <a:xfrm>
            <a:off x="5727469" y="2502131"/>
            <a:ext cx="4256116" cy="972589"/>
          </a:xfrm>
          <a:prstGeom prst="wedgeRectCallout">
            <a:avLst>
              <a:gd name="adj1" fmla="val -71223"/>
              <a:gd name="adj2" fmla="val 33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Begindatum van het akkoord. Beschikbare medicatie en paragraaf worden ook op basis van deze datum opgezocht.</a:t>
            </a:r>
            <a:endParaRPr lang="nl-BE" dirty="0"/>
          </a:p>
        </p:txBody>
      </p:sp>
      <p:sp>
        <p:nvSpPr>
          <p:cNvPr id="3" name="Rectangular Callout 2"/>
          <p:cNvSpPr/>
          <p:nvPr/>
        </p:nvSpPr>
        <p:spPr>
          <a:xfrm>
            <a:off x="58189" y="3291840"/>
            <a:ext cx="2967644" cy="673331"/>
          </a:xfrm>
          <a:prstGeom prst="wedgeRectCallout">
            <a:avLst>
              <a:gd name="adj1" fmla="val 68523"/>
              <a:gd name="adj2" fmla="val 3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Voer (een deel van) de naam van het geneesmiddel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087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20" y="1198563"/>
            <a:ext cx="5728184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Nieuwe aanvraag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55722" y="3231397"/>
            <a:ext cx="2347993" cy="767166"/>
          </a:xfrm>
          <a:prstGeom prst="wedgeRectCallout">
            <a:avLst>
              <a:gd name="adj1" fmla="val 88078"/>
              <a:gd name="adj2" fmla="val 79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Kies een geneesmiddel uit de lijst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187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20" y="1198563"/>
            <a:ext cx="5728184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Nieuwe aanvraag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100739" y="2177512"/>
            <a:ext cx="2944678" cy="960895"/>
          </a:xfrm>
          <a:prstGeom prst="wedgeRectCallout">
            <a:avLst>
              <a:gd name="adj1" fmla="val 59693"/>
              <a:gd name="adj2" fmla="val 83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Het systeem toont de paragrafen waarin het geneesmiddel opgenomen is</a:t>
            </a:r>
            <a:endParaRPr lang="nl-BE" dirty="0"/>
          </a:p>
        </p:txBody>
      </p:sp>
      <p:sp>
        <p:nvSpPr>
          <p:cNvPr id="3" name="Rectangular Callout 2"/>
          <p:cNvSpPr/>
          <p:nvPr/>
        </p:nvSpPr>
        <p:spPr>
          <a:xfrm>
            <a:off x="5137688" y="3835830"/>
            <a:ext cx="3293390" cy="627681"/>
          </a:xfrm>
          <a:prstGeom prst="wedgeRectCallout">
            <a:avLst>
              <a:gd name="adj1" fmla="val -78245"/>
              <a:gd name="adj2" fmla="val -37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Kies de passende paragraaf en klik “Volgende”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65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Nieuwe aanvraag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344" y="1198563"/>
            <a:ext cx="5719937" cy="477043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581186" y="2107768"/>
            <a:ext cx="2417736" cy="759417"/>
          </a:xfrm>
          <a:prstGeom prst="wedgeRectCallout">
            <a:avLst>
              <a:gd name="adj1" fmla="val 84936"/>
              <a:gd name="adj2" fmla="val -16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Kies de regels (verzen) die van toepassing zijn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2302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20" y="1198563"/>
            <a:ext cx="5728184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Nieuwe aanvraag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85242" y="2766447"/>
            <a:ext cx="2828440" cy="1224368"/>
          </a:xfrm>
          <a:prstGeom prst="wedgeRectCallout">
            <a:avLst>
              <a:gd name="adj1" fmla="val 67934"/>
              <a:gd name="adj2" fmla="val 50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 “Extra info” kan gevraagd worden naar een bijlage of afleverplaats voor een weesgeneesmiddel.</a:t>
            </a:r>
            <a:endParaRPr lang="nl-BE" dirty="0"/>
          </a:p>
        </p:txBody>
      </p:sp>
      <p:sp>
        <p:nvSpPr>
          <p:cNvPr id="3" name="Rectangular Callout 2"/>
          <p:cNvSpPr/>
          <p:nvPr/>
        </p:nvSpPr>
        <p:spPr>
          <a:xfrm>
            <a:off x="5587139" y="3378631"/>
            <a:ext cx="3959817" cy="961361"/>
          </a:xfrm>
          <a:prstGeom prst="wedgeRectCallout">
            <a:avLst>
              <a:gd name="adj1" fmla="val -73277"/>
              <a:gd name="adj2" fmla="val 43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Meestal kan u enkel een eigen referentienummer toevoegen (</a:t>
            </a:r>
            <a:r>
              <a:rPr lang="nl-BE" dirty="0" err="1" smtClean="0"/>
              <a:t>bvb</a:t>
            </a:r>
            <a:r>
              <a:rPr lang="nl-BE" dirty="0" smtClean="0"/>
              <a:t> het nummer uit uw patiëntendossier)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4378620" y="5387690"/>
            <a:ext cx="2967925" cy="883403"/>
          </a:xfrm>
          <a:prstGeom prst="wedgeRectCallout">
            <a:avLst>
              <a:gd name="adj1" fmla="val -58953"/>
              <a:gd name="adj2" fmla="val -119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 op “Verzenden” om de aanvraag naar de mutualiteit te verzenden.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3437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20" y="1198563"/>
            <a:ext cx="5728184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Nieuwe aanvraag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119930" y="2929180"/>
            <a:ext cx="3076414" cy="1363851"/>
          </a:xfrm>
          <a:prstGeom prst="wedgeRectCallout">
            <a:avLst>
              <a:gd name="adj1" fmla="val 53726"/>
              <a:gd name="adj2" fmla="val 111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Indien er een manuele stap nodig is voor de goedkeuring bij de mutualiteit, krijgt u enkel een referentienummer.</a:t>
            </a:r>
            <a:endParaRPr lang="nl-BE" dirty="0"/>
          </a:p>
        </p:txBody>
      </p:sp>
      <p:sp>
        <p:nvSpPr>
          <p:cNvPr id="3" name="Rectangular Callout 2"/>
          <p:cNvSpPr/>
          <p:nvPr/>
        </p:nvSpPr>
        <p:spPr>
          <a:xfrm>
            <a:off x="5176434" y="5385661"/>
            <a:ext cx="4362773" cy="1007390"/>
          </a:xfrm>
          <a:prstGeom prst="wedgeRectCallout">
            <a:avLst>
              <a:gd name="adj1" fmla="val -67725"/>
              <a:gd name="adj2" fmla="val -62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Opgelet, dit nummer kan niet verkregen worden via consultatie. Als u deze aanvraag wil annuleren heeft u dit nummer nodig.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9538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Log in via eHealth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Therapeutische</a:t>
            </a:r>
            <a:r>
              <a:rPr lang="en-US" dirty="0" smtClean="0"/>
              <a:t> </a:t>
            </a:r>
            <a:r>
              <a:rPr lang="en-US" dirty="0" err="1" smtClean="0"/>
              <a:t>relaties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aanvraag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Wat is CIVARS?</a:t>
            </a:r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b="1" dirty="0" err="1" smtClean="0"/>
              <a:t>Verlenging</a:t>
            </a:r>
            <a:endParaRPr lang="nl-BE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r>
              <a:rPr lang="en-US" smtClean="0"/>
              <a:t> </a:t>
            </a:r>
            <a:r>
              <a:rPr lang="en-US" err="1" smtClean="0"/>
              <a:t>als</a:t>
            </a:r>
            <a:r>
              <a:rPr lang="en-US" smtClean="0"/>
              <a:t> </a:t>
            </a:r>
            <a:r>
              <a:rPr lang="en-US" err="1" smtClean="0"/>
              <a:t>apotheker</a:t>
            </a:r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err="1" smtClean="0"/>
              <a:t>Foutafhandeling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7868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621" y="1198563"/>
            <a:ext cx="5679382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Verlenging</a:t>
            </a:r>
            <a:endParaRPr lang="nl-BE" dirty="0"/>
          </a:p>
        </p:txBody>
      </p:sp>
      <p:sp>
        <p:nvSpPr>
          <p:cNvPr id="2" name="Rectangular Callout 1"/>
          <p:cNvSpPr/>
          <p:nvPr/>
        </p:nvSpPr>
        <p:spPr>
          <a:xfrm>
            <a:off x="412694" y="2314322"/>
            <a:ext cx="2629911" cy="1545579"/>
          </a:xfrm>
          <a:prstGeom prst="wedgeRectCallout">
            <a:avLst>
              <a:gd name="adj1" fmla="val 69936"/>
              <a:gd name="adj2" fmla="val 48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Begindatum van de verlenging staat standaard op vorige einddatum + 1 dag, maar kan vrij gekozen worden</a:t>
            </a:r>
            <a:endParaRPr lang="nl-BE" dirty="0"/>
          </a:p>
        </p:txBody>
      </p:sp>
      <p:sp>
        <p:nvSpPr>
          <p:cNvPr id="3" name="Rectangular Callout 2"/>
          <p:cNvSpPr/>
          <p:nvPr/>
        </p:nvSpPr>
        <p:spPr>
          <a:xfrm>
            <a:off x="5323407" y="4135030"/>
            <a:ext cx="3746612" cy="841572"/>
          </a:xfrm>
          <a:prstGeom prst="wedgeRectCallout">
            <a:avLst>
              <a:gd name="adj1" fmla="val -68997"/>
              <a:gd name="adj2" fmla="val -59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Onderscheid tussen continu en niet-continu wordt automatisch bepaald door de gekozen datum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5243639" y="2039193"/>
            <a:ext cx="2233402" cy="550258"/>
          </a:xfrm>
          <a:prstGeom prst="wedgeRectCallout">
            <a:avLst>
              <a:gd name="adj1" fmla="val -21558"/>
              <a:gd name="adj2" fmla="val 8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Gegevens van het vorige akkoord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0826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Verlenging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881" y="1198563"/>
            <a:ext cx="5670862" cy="477043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14149" y="3362034"/>
            <a:ext cx="2417736" cy="759417"/>
          </a:xfrm>
          <a:prstGeom prst="wedgeRectCallout">
            <a:avLst>
              <a:gd name="adj1" fmla="val 84936"/>
              <a:gd name="adj2" fmla="val -16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Kies de regels (verzen) die van toepassing zijn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4313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621" y="1198563"/>
            <a:ext cx="5679382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Verlenging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85242" y="2871643"/>
            <a:ext cx="2828440" cy="1224368"/>
          </a:xfrm>
          <a:prstGeom prst="wedgeRectCallout">
            <a:avLst>
              <a:gd name="adj1" fmla="val 67934"/>
              <a:gd name="adj2" fmla="val 50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 “Extra info” kan gevraagd worden naar een bijlage of afleverplaats voor een weesgeneesmiddel.</a:t>
            </a:r>
            <a:endParaRPr lang="nl-BE" dirty="0"/>
          </a:p>
        </p:txBody>
      </p:sp>
      <p:sp>
        <p:nvSpPr>
          <p:cNvPr id="8" name="Rectangular Callout 7"/>
          <p:cNvSpPr/>
          <p:nvPr/>
        </p:nvSpPr>
        <p:spPr>
          <a:xfrm>
            <a:off x="4378620" y="5258218"/>
            <a:ext cx="2967925" cy="883403"/>
          </a:xfrm>
          <a:prstGeom prst="wedgeRectCallout">
            <a:avLst>
              <a:gd name="adj1" fmla="val -58953"/>
              <a:gd name="adj2" fmla="val -119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 op “Verzenden” om de aanvraag naar de mutualiteit te verzenden.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598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1" y="1199092"/>
            <a:ext cx="5475386" cy="4769908"/>
          </a:xfrm>
        </p:spPr>
        <p:txBody>
          <a:bodyPr>
            <a:normAutofit/>
          </a:bodyPr>
          <a:lstStyle/>
          <a:p>
            <a:r>
              <a:rPr lang="en-US" dirty="0" smtClean="0"/>
              <a:t>Via CIVARS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machtigingen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Hoofdstuk</a:t>
            </a:r>
            <a:r>
              <a:rPr lang="en-US" dirty="0" smtClean="0"/>
              <a:t> IV </a:t>
            </a:r>
            <a:r>
              <a:rPr lang="en-US" dirty="0" err="1" smtClean="0"/>
              <a:t>en</a:t>
            </a:r>
            <a:r>
              <a:rPr lang="en-US" dirty="0" smtClean="0"/>
              <a:t> VIII-</a:t>
            </a:r>
            <a:r>
              <a:rPr lang="en-US" dirty="0" err="1" smtClean="0"/>
              <a:t>terugbetaling</a:t>
            </a:r>
            <a:r>
              <a:rPr lang="en-US" dirty="0" smtClean="0"/>
              <a:t> </a:t>
            </a:r>
            <a:r>
              <a:rPr lang="en-US" dirty="0" err="1" smtClean="0"/>
              <a:t>beheerd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 smtClean="0"/>
          </a:p>
          <a:p>
            <a:pPr lvl="1"/>
            <a:r>
              <a:rPr lang="en-US" dirty="0" err="1" smtClean="0"/>
              <a:t>Ziekenhuisapothekers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aflevering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geneesmiddel</a:t>
            </a:r>
            <a:r>
              <a:rPr lang="en-US" dirty="0" smtClean="0"/>
              <a:t> </a:t>
            </a:r>
            <a:r>
              <a:rPr lang="en-US" dirty="0" err="1" smtClean="0"/>
              <a:t>controleren</a:t>
            </a:r>
            <a:r>
              <a:rPr lang="en-US" dirty="0" smtClean="0"/>
              <a:t> of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akkoord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endParaRPr lang="en-US" dirty="0" smtClean="0"/>
          </a:p>
          <a:p>
            <a:pPr lvl="1"/>
            <a:r>
              <a:rPr lang="en-US" dirty="0" err="1" smtClean="0"/>
              <a:t>Artsen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de </a:t>
            </a:r>
            <a:r>
              <a:rPr lang="en-US" dirty="0" err="1" smtClean="0"/>
              <a:t>lopende</a:t>
            </a:r>
            <a:r>
              <a:rPr lang="en-US" dirty="0" smtClean="0"/>
              <a:t> </a:t>
            </a:r>
            <a:r>
              <a:rPr lang="en-US" dirty="0" err="1" smtClean="0"/>
              <a:t>akkoorden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patiënten</a:t>
            </a:r>
            <a:r>
              <a:rPr lang="en-US" dirty="0" smtClean="0"/>
              <a:t> </a:t>
            </a:r>
            <a:r>
              <a:rPr lang="en-US" dirty="0" err="1" smtClean="0"/>
              <a:t>consulteren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machtigingen</a:t>
            </a:r>
            <a:r>
              <a:rPr lang="en-US" dirty="0" smtClean="0"/>
              <a:t> </a:t>
            </a:r>
            <a:r>
              <a:rPr lang="en-US" dirty="0" err="1" smtClean="0"/>
              <a:t>aanvragen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is CIVARS?</a:t>
            </a:r>
            <a:endParaRPr lang="nl-BE" dirty="0"/>
          </a:p>
        </p:txBody>
      </p:sp>
      <p:sp>
        <p:nvSpPr>
          <p:cNvPr id="5" name="Vertical Scroll 4"/>
          <p:cNvSpPr/>
          <p:nvPr/>
        </p:nvSpPr>
        <p:spPr>
          <a:xfrm>
            <a:off x="5907187" y="2301450"/>
            <a:ext cx="5882910" cy="3419620"/>
          </a:xfrm>
          <a:prstGeom prst="verticalScroll">
            <a:avLst/>
          </a:prstGeom>
          <a:solidFill>
            <a:srgbClr val="F0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>
                <a:solidFill>
                  <a:schemeClr val="tx2"/>
                </a:solidFill>
              </a:rPr>
              <a:t>Machtiging</a:t>
            </a:r>
          </a:p>
          <a:p>
            <a:endParaRPr lang="nl-BE" dirty="0">
              <a:solidFill>
                <a:schemeClr val="tx2"/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Patiënt: 99.01.01-123.97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Paragraaf: 1230000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Startdatum: 1/01/2020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Einddatum: 31/12/2020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Referentienummer: 123456789</a:t>
            </a:r>
          </a:p>
          <a:p>
            <a:r>
              <a:rPr lang="nl-BE" dirty="0" smtClean="0">
                <a:solidFill>
                  <a:schemeClr val="tx2"/>
                </a:solidFill>
              </a:rPr>
              <a:t>Maximum toegelaten hoeveelheid: 37500 mg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517500" y="1199092"/>
            <a:ext cx="3163986" cy="655455"/>
          </a:xfrm>
          <a:prstGeom prst="wedgeRectCallout">
            <a:avLst>
              <a:gd name="adj1" fmla="val -29785"/>
              <a:gd name="adj2" fmla="val 100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Voorbeeld van de inhoud van een machtiging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18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Verlenging</a:t>
            </a:r>
            <a:endParaRPr lang="nl-BE" dirty="0"/>
          </a:p>
        </p:txBody>
      </p:sp>
      <p:sp>
        <p:nvSpPr>
          <p:cNvPr id="2" name="Rectangular Callout 1"/>
          <p:cNvSpPr/>
          <p:nvPr/>
        </p:nvSpPr>
        <p:spPr>
          <a:xfrm>
            <a:off x="420784" y="3997465"/>
            <a:ext cx="2694649" cy="712099"/>
          </a:xfrm>
          <a:prstGeom prst="wedgeRectCallout">
            <a:avLst>
              <a:gd name="adj1" fmla="val 59942"/>
              <a:gd name="adj2" fmla="val 9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Aanvraag werd automatisch goedgekeurd.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5509325" y="5711628"/>
            <a:ext cx="3487866" cy="712099"/>
          </a:xfrm>
          <a:prstGeom prst="wedgeRectCallout">
            <a:avLst>
              <a:gd name="adj1" fmla="val -49054"/>
              <a:gd name="adj2" fmla="val -10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Gegevens zijn onmiddellijk ook beschikbaar in consultatie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5044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621" y="1198563"/>
            <a:ext cx="5679382" cy="47704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Verlenging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119930" y="2929180"/>
            <a:ext cx="3076414" cy="1363851"/>
          </a:xfrm>
          <a:prstGeom prst="wedgeRectCallout">
            <a:avLst>
              <a:gd name="adj1" fmla="val 53726"/>
              <a:gd name="adj2" fmla="val 111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Indien er een manuele stap nodig is voor de goedkeuring bij de mutualiteit, krijgt u enkel een referentienummer.</a:t>
            </a:r>
            <a:endParaRPr lang="nl-BE" dirty="0"/>
          </a:p>
        </p:txBody>
      </p:sp>
      <p:sp>
        <p:nvSpPr>
          <p:cNvPr id="7" name="Rectangular Callout 6"/>
          <p:cNvSpPr/>
          <p:nvPr/>
        </p:nvSpPr>
        <p:spPr>
          <a:xfrm>
            <a:off x="5176434" y="5385661"/>
            <a:ext cx="4362773" cy="1007390"/>
          </a:xfrm>
          <a:prstGeom prst="wedgeRectCallout">
            <a:avLst>
              <a:gd name="adj1" fmla="val -67725"/>
              <a:gd name="adj2" fmla="val -62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Opgelet, dit nummer kan niet verkregen worden via consultatie. Als u deze aanvraag wil annuleren heeft u dit nummer nodig.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4673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Log in via eHealth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Therapeutische</a:t>
            </a:r>
            <a:r>
              <a:rPr lang="en-US" dirty="0" smtClean="0"/>
              <a:t> </a:t>
            </a:r>
            <a:r>
              <a:rPr lang="en-US" dirty="0" err="1" smtClean="0"/>
              <a:t>relaties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aanvraag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Wat is CIVARS?</a:t>
            </a:r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r>
              <a:rPr lang="en-US" smtClean="0"/>
              <a:t> </a:t>
            </a:r>
            <a:r>
              <a:rPr lang="en-US" err="1" smtClean="0"/>
              <a:t>als</a:t>
            </a:r>
            <a:r>
              <a:rPr lang="en-US" smtClean="0"/>
              <a:t> </a:t>
            </a:r>
            <a:r>
              <a:rPr lang="en-US" err="1" smtClean="0"/>
              <a:t>apotheker</a:t>
            </a:r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nl-BE" sz="2000" b="1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err="1" smtClean="0"/>
              <a:t>Foutafhandeling</a:t>
            </a:r>
            <a:endParaRPr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915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Annuleren / Afsluiten</a:t>
            </a:r>
            <a:endParaRPr lang="nl-B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84926" y="3139710"/>
            <a:ext cx="2994053" cy="1367554"/>
          </a:xfrm>
          <a:prstGeom prst="wedgeRectCallout">
            <a:avLst>
              <a:gd name="adj1" fmla="val 87275"/>
              <a:gd name="adj2" fmla="val 101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Klikken op “Aanvraag annuleren” of “Akkoord afsluiten” vraagt een bevestiging in een pop-up.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1284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321" y="1198563"/>
            <a:ext cx="5715983" cy="477043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654188" y="2864581"/>
            <a:ext cx="2346690" cy="1019597"/>
          </a:xfrm>
          <a:prstGeom prst="wedgeRectCallout">
            <a:avLst>
              <a:gd name="adj1" fmla="val 73305"/>
              <a:gd name="adj2" fmla="val 116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Bij akkoord afsluiten krijgt het akkoord een (nieuwe) einddatum</a:t>
            </a:r>
            <a:endParaRPr lang="nl-BE" dirty="0"/>
          </a:p>
        </p:txBody>
      </p:sp>
      <p:sp>
        <p:nvSpPr>
          <p:cNvPr id="7" name="Rectangular Callout 6"/>
          <p:cNvSpPr/>
          <p:nvPr/>
        </p:nvSpPr>
        <p:spPr>
          <a:xfrm>
            <a:off x="6415833" y="3309643"/>
            <a:ext cx="2638003" cy="1019597"/>
          </a:xfrm>
          <a:prstGeom prst="wedgeRectCallout">
            <a:avLst>
              <a:gd name="adj1" fmla="val -81876"/>
              <a:gd name="adj2" fmla="val 12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Bij aanvraag annuleren wordt het akkoord verwijderd uit de lijst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6872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621" y="1198563"/>
            <a:ext cx="5679382" cy="477043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23682" y="1594131"/>
            <a:ext cx="2443794" cy="1399921"/>
          </a:xfrm>
          <a:prstGeom prst="wedgeRectCallout">
            <a:avLst>
              <a:gd name="adj1" fmla="val 73207"/>
              <a:gd name="adj2" fmla="val 46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Bij annuleren / afsluiten zonder consultatie wordt het nummer van het akkoord gevraagd.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0310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621" y="1198563"/>
            <a:ext cx="5679382" cy="477043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886240" y="2087745"/>
            <a:ext cx="2954941" cy="784928"/>
          </a:xfrm>
          <a:prstGeom prst="wedgeRectCallout">
            <a:avLst>
              <a:gd name="adj1" fmla="val -70947"/>
              <a:gd name="adj2" fmla="val 88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Het resultaat van de operatie wordt weergegeven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4818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mtClean="0"/>
              <a:t>Log in via eHealth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Therapeutische</a:t>
            </a:r>
            <a:r>
              <a:rPr lang="en-US" dirty="0" smtClean="0"/>
              <a:t> </a:t>
            </a:r>
            <a:r>
              <a:rPr lang="en-US" dirty="0" err="1" smtClean="0"/>
              <a:t>relaties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aanvraag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Wat is CIVARS?</a:t>
            </a:r>
            <a:endParaRPr lang="nl-B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err="1" smtClean="0"/>
              <a:t>Consultatie</a:t>
            </a:r>
            <a:r>
              <a:rPr lang="en-US" smtClean="0"/>
              <a:t> </a:t>
            </a:r>
            <a:r>
              <a:rPr lang="en-US" err="1" smtClean="0"/>
              <a:t>als</a:t>
            </a:r>
            <a:r>
              <a:rPr lang="en-US" smtClean="0"/>
              <a:t> </a:t>
            </a:r>
            <a:r>
              <a:rPr lang="en-US" err="1" smtClean="0"/>
              <a:t>apotheker</a:t>
            </a:r>
            <a:endParaRPr lang="nl-B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nl-BE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err="1" smtClean="0"/>
              <a:t>Foutafhandeling</a:t>
            </a:r>
            <a:endParaRPr lang="en-US" sz="2000" b="1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 smtClean="0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8935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20" y="1198563"/>
            <a:ext cx="5728184" cy="4770437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Foutafhandeling</a:t>
            </a:r>
            <a:endParaRPr lang="nl-BE" dirty="0"/>
          </a:p>
        </p:txBody>
      </p:sp>
      <p:sp>
        <p:nvSpPr>
          <p:cNvPr id="3" name="Rectangular Callout 2"/>
          <p:cNvSpPr/>
          <p:nvPr/>
        </p:nvSpPr>
        <p:spPr>
          <a:xfrm>
            <a:off x="1391832" y="4037926"/>
            <a:ext cx="3212538" cy="1003412"/>
          </a:xfrm>
          <a:prstGeom prst="wedgeRectCallout">
            <a:avLst>
              <a:gd name="adj1" fmla="val 59268"/>
              <a:gd name="adj2" fmla="val 102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Technische fouten worden weergegeven in een kader onderaan het scherm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6442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220" y="1198563"/>
            <a:ext cx="5728184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Foutafhandeling</a:t>
            </a:r>
            <a:endParaRPr lang="nl-BE" dirty="0"/>
          </a:p>
        </p:txBody>
      </p:sp>
      <p:sp>
        <p:nvSpPr>
          <p:cNvPr id="8" name="Rectangular Callout 7"/>
          <p:cNvSpPr/>
          <p:nvPr/>
        </p:nvSpPr>
        <p:spPr>
          <a:xfrm>
            <a:off x="7177636" y="1893537"/>
            <a:ext cx="4669105" cy="3770888"/>
          </a:xfrm>
          <a:prstGeom prst="wedgeRectCallout">
            <a:avLst>
              <a:gd name="adj1" fmla="val -74559"/>
              <a:gd name="adj2" fmla="val 44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050" dirty="0" err="1">
                <a:latin typeface="Consolas" panose="020B0609020204030204" pitchFamily="49" charset="0"/>
              </a:rPr>
              <a:t>HttpRequest</a:t>
            </a:r>
            <a:r>
              <a:rPr lang="nl-BE" sz="1050" dirty="0">
                <a:latin typeface="Consolas" panose="020B0609020204030204" pitchFamily="49" charset="0"/>
              </a:rPr>
              <a:t>: {"</a:t>
            </a:r>
            <a:r>
              <a:rPr lang="nl-BE" sz="1050" dirty="0" err="1">
                <a:latin typeface="Consolas" panose="020B0609020204030204" pitchFamily="49" charset="0"/>
              </a:rPr>
              <a:t>method</a:t>
            </a:r>
            <a:r>
              <a:rPr lang="nl-BE" sz="1050" dirty="0">
                <a:latin typeface="Consolas" panose="020B0609020204030204" pitchFamily="49" charset="0"/>
              </a:rPr>
              <a:t>":"</a:t>
            </a:r>
            <a:r>
              <a:rPr lang="nl-BE" sz="1050" dirty="0" err="1">
                <a:latin typeface="Consolas" panose="020B0609020204030204" pitchFamily="49" charset="0"/>
              </a:rPr>
              <a:t>POST","headers</a:t>
            </a:r>
            <a:r>
              <a:rPr lang="nl-BE" sz="1050" dirty="0">
                <a:latin typeface="Consolas" panose="020B0609020204030204" pitchFamily="49" charset="0"/>
              </a:rPr>
              <a:t>":{"X-XSRF-TOKEN":["ff03562c-8e0d-4f74-ae52-2109843ee0c9"]},"</a:t>
            </a:r>
            <a:r>
              <a:rPr lang="nl-BE" sz="1050" dirty="0" err="1">
                <a:latin typeface="Consolas" panose="020B0609020204030204" pitchFamily="49" charset="0"/>
              </a:rPr>
              <a:t>url</a:t>
            </a:r>
            <a:r>
              <a:rPr lang="nl-BE" sz="1050" dirty="0">
                <a:latin typeface="Consolas" panose="020B0609020204030204" pitchFamily="49" charset="0"/>
              </a:rPr>
              <a:t>":"/</a:t>
            </a:r>
            <a:r>
              <a:rPr lang="nl-BE" sz="1050" dirty="0" err="1">
                <a:latin typeface="Consolas" panose="020B0609020204030204" pitchFamily="49" charset="0"/>
              </a:rPr>
              <a:t>api</a:t>
            </a:r>
            <a:r>
              <a:rPr lang="nl-BE" sz="1050" dirty="0">
                <a:latin typeface="Consolas" panose="020B0609020204030204" pitchFamily="49" charset="0"/>
              </a:rPr>
              <a:t>/agreement/</a:t>
            </a:r>
            <a:r>
              <a:rPr lang="nl-BE" sz="1050" dirty="0" err="1">
                <a:latin typeface="Consolas" panose="020B0609020204030204" pitchFamily="49" charset="0"/>
              </a:rPr>
              <a:t>ask</a:t>
            </a:r>
            <a:r>
              <a:rPr lang="nl-BE" sz="1050" dirty="0">
                <a:latin typeface="Consolas" panose="020B0609020204030204" pitchFamily="49" charset="0"/>
              </a:rPr>
              <a:t>","</a:t>
            </a:r>
            <a:r>
              <a:rPr lang="nl-BE" sz="1050" dirty="0" err="1">
                <a:latin typeface="Consolas" panose="020B0609020204030204" pitchFamily="49" charset="0"/>
              </a:rPr>
              <a:t>params</a:t>
            </a:r>
            <a:r>
              <a:rPr lang="nl-BE" sz="1050" dirty="0">
                <a:latin typeface="Consolas" panose="020B0609020204030204" pitchFamily="49" charset="0"/>
              </a:rPr>
              <a:t>":{},"</a:t>
            </a:r>
            <a:r>
              <a:rPr lang="nl-BE" sz="1050" dirty="0" err="1">
                <a:latin typeface="Consolas" panose="020B0609020204030204" pitchFamily="49" charset="0"/>
              </a:rPr>
              <a:t>responseType</a:t>
            </a:r>
            <a:r>
              <a:rPr lang="nl-BE" sz="1050" dirty="0">
                <a:latin typeface="Consolas" panose="020B0609020204030204" pitchFamily="49" charset="0"/>
              </a:rPr>
              <a:t>":"</a:t>
            </a:r>
            <a:r>
              <a:rPr lang="nl-BE" sz="1050" dirty="0" err="1">
                <a:latin typeface="Consolas" panose="020B0609020204030204" pitchFamily="49" charset="0"/>
              </a:rPr>
              <a:t>json</a:t>
            </a:r>
            <a:r>
              <a:rPr lang="nl-BE" sz="1050" dirty="0">
                <a:latin typeface="Consolas" panose="020B0609020204030204" pitchFamily="49" charset="0"/>
              </a:rPr>
              <a:t>","body":"{\"</a:t>
            </a:r>
            <a:r>
              <a:rPr lang="nl-BE" sz="1050" dirty="0" err="1">
                <a:latin typeface="Consolas" panose="020B0609020204030204" pitchFamily="49" charset="0"/>
              </a:rPr>
              <a:t>patientSsin</a:t>
            </a:r>
            <a:r>
              <a:rPr lang="nl-BE" sz="1050" dirty="0">
                <a:latin typeface="Consolas" panose="020B0609020204030204" pitchFamily="49" charset="0"/>
              </a:rPr>
              <a:t>\":\"</a:t>
            </a:r>
            <a:r>
              <a:rPr lang="nl-BE" sz="1050" dirty="0" smtClean="0">
                <a:latin typeface="Consolas" panose="020B0609020204030204" pitchFamily="49" charset="0"/>
              </a:rPr>
              <a:t>83xxxxxxx96</a:t>
            </a:r>
            <a:r>
              <a:rPr lang="nl-BE" sz="1050" dirty="0">
                <a:latin typeface="Consolas" panose="020B0609020204030204" pitchFamily="49" charset="0"/>
              </a:rPr>
              <a:t>\",\"</a:t>
            </a:r>
            <a:r>
              <a:rPr lang="nl-BE" sz="1050" dirty="0" err="1">
                <a:latin typeface="Consolas" panose="020B0609020204030204" pitchFamily="49" charset="0"/>
              </a:rPr>
              <a:t>paragraphName</a:t>
            </a:r>
            <a:r>
              <a:rPr lang="nl-BE" sz="1050" dirty="0">
                <a:latin typeface="Consolas" panose="020B0609020204030204" pitchFamily="49" charset="0"/>
              </a:rPr>
              <a:t>\":\"10040000\",\"</a:t>
            </a:r>
            <a:r>
              <a:rPr lang="nl-BE" sz="1050" dirty="0" err="1">
                <a:latin typeface="Consolas" panose="020B0609020204030204" pitchFamily="49" charset="0"/>
              </a:rPr>
              <a:t>paragraphVersion</a:t>
            </a:r>
            <a:r>
              <a:rPr lang="nl-BE" sz="1050" dirty="0">
                <a:latin typeface="Consolas" panose="020B0609020204030204" pitchFamily="49" charset="0"/>
              </a:rPr>
              <a:t>\":0,\"</a:t>
            </a:r>
            <a:r>
              <a:rPr lang="nl-BE" sz="1050" dirty="0" err="1">
                <a:latin typeface="Consolas" panose="020B0609020204030204" pitchFamily="49" charset="0"/>
              </a:rPr>
              <a:t>verses</a:t>
            </a:r>
            <a:r>
              <a:rPr lang="nl-BE" sz="1050" dirty="0">
                <a:latin typeface="Consolas" panose="020B0609020204030204" pitchFamily="49" charset="0"/>
              </a:rPr>
              <a:t>\":[68932],\"</a:t>
            </a:r>
            <a:r>
              <a:rPr lang="nl-BE" sz="1050" dirty="0" err="1">
                <a:latin typeface="Consolas" panose="020B0609020204030204" pitchFamily="49" charset="0"/>
              </a:rPr>
              <a:t>documents</a:t>
            </a:r>
            <a:r>
              <a:rPr lang="nl-BE" sz="1050" dirty="0">
                <a:latin typeface="Consolas" panose="020B0609020204030204" pitchFamily="49" charset="0"/>
              </a:rPr>
              <a:t>\":[],\"</a:t>
            </a:r>
            <a:r>
              <a:rPr lang="nl-BE" sz="1050" dirty="0" err="1">
                <a:latin typeface="Consolas" panose="020B0609020204030204" pitchFamily="49" charset="0"/>
              </a:rPr>
              <a:t>orphanDrugDeliveryPlace</a:t>
            </a:r>
            <a:r>
              <a:rPr lang="nl-BE" sz="1050" dirty="0">
                <a:latin typeface="Consolas" panose="020B0609020204030204" pitchFamily="49" charset="0"/>
              </a:rPr>
              <a:t>\":\"\",\"</a:t>
            </a:r>
            <a:r>
              <a:rPr lang="nl-BE" sz="1050" dirty="0" err="1">
                <a:latin typeface="Consolas" panose="020B0609020204030204" pitchFamily="49" charset="0"/>
              </a:rPr>
              <a:t>startDate</a:t>
            </a:r>
            <a:r>
              <a:rPr lang="nl-BE" sz="1050" dirty="0">
                <a:latin typeface="Consolas" panose="020B0609020204030204" pitchFamily="49" charset="0"/>
              </a:rPr>
              <a:t>\":\"2023-05-31\",\"</a:t>
            </a:r>
            <a:r>
              <a:rPr lang="nl-BE" sz="1050" dirty="0" err="1">
                <a:latin typeface="Consolas" panose="020B0609020204030204" pitchFamily="49" charset="0"/>
              </a:rPr>
              <a:t>language</a:t>
            </a:r>
            <a:r>
              <a:rPr lang="nl-BE" sz="1050" dirty="0">
                <a:latin typeface="Consolas" panose="020B0609020204030204" pitchFamily="49" charset="0"/>
              </a:rPr>
              <a:t>\":\"NL\"}"}</a:t>
            </a:r>
          </a:p>
          <a:p>
            <a:r>
              <a:rPr lang="nl-BE" sz="1050" dirty="0" err="1">
                <a:latin typeface="Consolas" panose="020B0609020204030204" pitchFamily="49" charset="0"/>
              </a:rPr>
              <a:t>HttpErrorResponse</a:t>
            </a:r>
            <a:r>
              <a:rPr lang="nl-BE" sz="1050" dirty="0">
                <a:latin typeface="Consolas" panose="020B0609020204030204" pitchFamily="49" charset="0"/>
              </a:rPr>
              <a:t>: 500 - Http failure response </a:t>
            </a:r>
            <a:r>
              <a:rPr lang="nl-BE" sz="1050" dirty="0" err="1">
                <a:latin typeface="Consolas" panose="020B0609020204030204" pitchFamily="49" charset="0"/>
              </a:rPr>
              <a:t>for</a:t>
            </a:r>
            <a:r>
              <a:rPr lang="nl-BE" sz="1050" dirty="0">
                <a:latin typeface="Consolas" panose="020B0609020204030204" pitchFamily="49" charset="0"/>
              </a:rPr>
              <a:t> https://civarsv2.int.pub.vascloud.be/api/agreement/ask: 500 OK</a:t>
            </a:r>
          </a:p>
          <a:p>
            <a:r>
              <a:rPr lang="nl-BE" sz="1050" dirty="0">
                <a:latin typeface="Consolas" panose="020B0609020204030204" pitchFamily="49" charset="0"/>
              </a:rPr>
              <a:t>      {"id":"36629c60-03e9-4fee-9811-3126df0e03ae","code":"CIVARS-014","message":"ErrorCode : 400; See '</a:t>
            </a:r>
            <a:r>
              <a:rPr lang="nl-BE" sz="1050" dirty="0" err="1">
                <a:latin typeface="Consolas" panose="020B0609020204030204" pitchFamily="49" charset="0"/>
              </a:rPr>
              <a:t>ReturnInfo</a:t>
            </a:r>
            <a:r>
              <a:rPr lang="nl-BE" sz="1050" dirty="0">
                <a:latin typeface="Consolas" panose="020B0609020204030204" pitchFamily="49" charset="0"/>
              </a:rPr>
              <a:t>' element </a:t>
            </a:r>
            <a:r>
              <a:rPr lang="nl-BE" sz="1050" dirty="0" err="1">
                <a:latin typeface="Consolas" panose="020B0609020204030204" pitchFamily="49" charset="0"/>
              </a:rPr>
              <a:t>for</a:t>
            </a:r>
            <a:r>
              <a:rPr lang="nl-BE" sz="1050" dirty="0">
                <a:latin typeface="Consolas" panose="020B0609020204030204" pitchFamily="49" charset="0"/>
              </a:rPr>
              <a:t> more information.[SEND_ERROR / IM-IO-200 / </a:t>
            </a:r>
            <a:r>
              <a:rPr lang="nl-BE" sz="1050" dirty="0" err="1">
                <a:latin typeface="Consolas" panose="020B0609020204030204" pitchFamily="49" charset="0"/>
              </a:rPr>
              <a:t>Invalid</a:t>
            </a:r>
            <a:r>
              <a:rPr lang="nl-BE" sz="1050" dirty="0">
                <a:latin typeface="Consolas" panose="020B0609020204030204" pitchFamily="49" charset="0"/>
              </a:rPr>
              <a:t> </a:t>
            </a:r>
            <a:r>
              <a:rPr lang="nl-BE" sz="1050" dirty="0" err="1">
                <a:latin typeface="Consolas" panose="020B0609020204030204" pitchFamily="49" charset="0"/>
              </a:rPr>
              <a:t>EtkDepot</a:t>
            </a:r>
            <a:r>
              <a:rPr lang="nl-BE" sz="1050" dirty="0">
                <a:latin typeface="Consolas" panose="020B0609020204030204" pitchFamily="49" charset="0"/>
              </a:rPr>
              <a:t> response </a:t>
            </a:r>
            <a:r>
              <a:rPr lang="nl-BE" sz="1050" dirty="0" err="1">
                <a:latin typeface="Consolas" panose="020B0609020204030204" pitchFamily="49" charset="0"/>
              </a:rPr>
              <a:t>exception</a:t>
            </a:r>
            <a:r>
              <a:rPr lang="nl-BE" sz="1050" dirty="0">
                <a:latin typeface="Consolas" panose="020B0609020204030204" pitchFamily="49" charset="0"/>
              </a:rPr>
              <a:t> : Status '200' </a:t>
            </a:r>
            <a:r>
              <a:rPr lang="nl-BE" sz="1050" dirty="0" err="1">
                <a:latin typeface="Consolas" panose="020B0609020204030204" pitchFamily="49" charset="0"/>
              </a:rPr>
              <a:t>with</a:t>
            </a:r>
            <a:r>
              <a:rPr lang="nl-BE" sz="1050" dirty="0">
                <a:latin typeface="Consolas" panose="020B0609020204030204" pitchFamily="49" charset="0"/>
              </a:rPr>
              <a:t> </a:t>
            </a:r>
            <a:r>
              <a:rPr lang="nl-BE" sz="1050" dirty="0" err="1">
                <a:latin typeface="Consolas" panose="020B0609020204030204" pitchFamily="49" charset="0"/>
              </a:rPr>
              <a:t>message</a:t>
            </a:r>
            <a:r>
              <a:rPr lang="nl-BE" sz="1050" dirty="0">
                <a:latin typeface="Consolas" panose="020B0609020204030204" pitchFamily="49" charset="0"/>
              </a:rPr>
              <a:t> 'Message </a:t>
            </a:r>
            <a:r>
              <a:rPr lang="nl-BE" sz="1050" dirty="0" err="1">
                <a:latin typeface="Consolas" panose="020B0609020204030204" pitchFamily="49" charset="0"/>
              </a:rPr>
              <a:t>returned</a:t>
            </a:r>
            <a:r>
              <a:rPr lang="nl-BE" sz="1050" dirty="0">
                <a:latin typeface="Consolas" panose="020B0609020204030204" pitchFamily="49" charset="0"/>
              </a:rPr>
              <a:t> : NO_MATCHING_ETK: </a:t>
            </a:r>
            <a:r>
              <a:rPr lang="nl-BE" sz="1050" dirty="0" err="1">
                <a:latin typeface="Consolas" panose="020B0609020204030204" pitchFamily="49" charset="0"/>
              </a:rPr>
              <a:t>There</a:t>
            </a:r>
            <a:r>
              <a:rPr lang="nl-BE" sz="1050" dirty="0">
                <a:latin typeface="Consolas" panose="020B0609020204030204" pitchFamily="49" charset="0"/>
              </a:rPr>
              <a:t> </a:t>
            </a:r>
            <a:r>
              <a:rPr lang="nl-BE" sz="1050" dirty="0" err="1">
                <a:latin typeface="Consolas" panose="020B0609020204030204" pitchFamily="49" charset="0"/>
              </a:rPr>
              <a:t>exists</a:t>
            </a:r>
            <a:r>
              <a:rPr lang="nl-BE" sz="1050" dirty="0">
                <a:latin typeface="Consolas" panose="020B0609020204030204" pitchFamily="49" charset="0"/>
              </a:rPr>
              <a:t> no ETK matching </a:t>
            </a:r>
            <a:r>
              <a:rPr lang="nl-BE" sz="1050" dirty="0" err="1">
                <a:latin typeface="Consolas" panose="020B0609020204030204" pitchFamily="49" charset="0"/>
              </a:rPr>
              <a:t>your</a:t>
            </a:r>
            <a:r>
              <a:rPr lang="nl-BE" sz="1050" dirty="0">
                <a:latin typeface="Consolas" panose="020B0609020204030204" pitchFamily="49" charset="0"/>
              </a:rPr>
              <a:t> </a:t>
            </a:r>
            <a:r>
              <a:rPr lang="nl-BE" sz="1050" dirty="0" err="1">
                <a:latin typeface="Consolas" panose="020B0609020204030204" pitchFamily="49" charset="0"/>
              </a:rPr>
              <a:t>SearchCriteria</a:t>
            </a:r>
            <a:r>
              <a:rPr lang="nl-BE" sz="1050" dirty="0">
                <a:latin typeface="Consolas" panose="020B0609020204030204" pitchFamily="49" charset="0"/>
              </a:rPr>
              <a:t>.'] - [SEND_TO_IM_EXCEPTION / be.cin.nippin.domains.chap4.producer.internal.MedicalAdvisorSenderBean]","translation":"CHAPTER_4.ERROR.IN_ERROR","ehealthId":"a066d982-fbe6-45a2-8083-3f363e3468e9"}</a:t>
            </a:r>
          </a:p>
          <a:p>
            <a:r>
              <a:rPr lang="nl-BE" sz="1050" dirty="0">
                <a:latin typeface="Consolas" panose="020B0609020204030204" pitchFamily="49" charset="0"/>
              </a:rPr>
              <a:t>Timestamp: 2023-05-25T12:46:17.304Z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45657" y="3673783"/>
            <a:ext cx="4345424" cy="768744"/>
          </a:xfrm>
          <a:prstGeom prst="wedgeRectCallout">
            <a:avLst>
              <a:gd name="adj1" fmla="val 108217"/>
              <a:gd name="adj2" fmla="val -79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Plak de details van de foutmelding in een email naar support@ehealth.fgov.be</a:t>
            </a:r>
            <a:endParaRPr lang="nl-BE" dirty="0"/>
          </a:p>
        </p:txBody>
      </p:sp>
      <p:sp>
        <p:nvSpPr>
          <p:cNvPr id="10" name="Rectangular Callout 9"/>
          <p:cNvSpPr/>
          <p:nvPr/>
        </p:nvSpPr>
        <p:spPr>
          <a:xfrm>
            <a:off x="145657" y="2753993"/>
            <a:ext cx="4345424" cy="768744"/>
          </a:xfrm>
          <a:prstGeom prst="wedgeRectCallout">
            <a:avLst>
              <a:gd name="adj1" fmla="val 107286"/>
              <a:gd name="adj2" fmla="val -73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Inhoud van de gekopieerde details – zeer technische informatie over de fout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592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Meer over machtigingen:</a:t>
            </a:r>
          </a:p>
          <a:p>
            <a:pPr lvl="1"/>
            <a:r>
              <a:rPr lang="en-US" dirty="0" err="1"/>
              <a:t>Machtigingen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verleend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specifieke</a:t>
            </a:r>
            <a:r>
              <a:rPr lang="en-US" dirty="0"/>
              <a:t> </a:t>
            </a:r>
            <a:r>
              <a:rPr lang="en-US" dirty="0" err="1" smtClean="0"/>
              <a:t>paragraaf</a:t>
            </a:r>
            <a:endParaRPr lang="en-US" dirty="0" smtClean="0"/>
          </a:p>
          <a:p>
            <a:pPr lvl="2"/>
            <a:r>
              <a:rPr lang="en-US" dirty="0" smtClean="0"/>
              <a:t>Het </a:t>
            </a:r>
            <a:r>
              <a:rPr lang="en-US" dirty="0" err="1" smtClean="0"/>
              <a:t>geneesmiddel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van de </a:t>
            </a:r>
            <a:r>
              <a:rPr lang="en-US" dirty="0" err="1" smtClean="0"/>
              <a:t>machtiging</a:t>
            </a:r>
            <a:endParaRPr lang="en-US" dirty="0"/>
          </a:p>
          <a:p>
            <a:pPr lvl="2"/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paragrafen</a:t>
            </a:r>
            <a:r>
              <a:rPr lang="en-US" dirty="0"/>
              <a:t> </a:t>
            </a:r>
            <a:r>
              <a:rPr lang="en-US" dirty="0" err="1"/>
              <a:t>bevatten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geneesmiddelen</a:t>
            </a:r>
            <a:endParaRPr lang="en-US" dirty="0"/>
          </a:p>
          <a:p>
            <a:pPr lvl="3"/>
            <a:r>
              <a:rPr lang="en-US" dirty="0" err="1"/>
              <a:t>Veranderen</a:t>
            </a:r>
            <a:r>
              <a:rPr lang="en-US" dirty="0"/>
              <a:t> van </a:t>
            </a:r>
            <a:r>
              <a:rPr lang="en-US" dirty="0" err="1"/>
              <a:t>geneesmiddel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bestaande</a:t>
            </a:r>
            <a:r>
              <a:rPr lang="en-US" dirty="0"/>
              <a:t> </a:t>
            </a:r>
            <a:r>
              <a:rPr lang="en-US" dirty="0" err="1"/>
              <a:t>machtiging</a:t>
            </a:r>
            <a:endParaRPr lang="en-US" dirty="0"/>
          </a:p>
          <a:p>
            <a:pPr lvl="2"/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geneesmiddelen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beschreven</a:t>
            </a:r>
            <a:r>
              <a:rPr lang="en-US" dirty="0"/>
              <a:t> in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paragrafen</a:t>
            </a:r>
            <a:endParaRPr lang="en-US" dirty="0"/>
          </a:p>
          <a:p>
            <a:pPr lvl="3"/>
            <a:r>
              <a:rPr lang="en-US" dirty="0" err="1"/>
              <a:t>Voortzetten</a:t>
            </a:r>
            <a:r>
              <a:rPr lang="en-US" dirty="0"/>
              <a:t> van de </a:t>
            </a:r>
            <a:r>
              <a:rPr lang="en-US" dirty="0" err="1"/>
              <a:t>behandeling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aanvraag</a:t>
            </a:r>
            <a:r>
              <a:rPr lang="en-US" dirty="0"/>
              <a:t> </a:t>
            </a:r>
            <a:r>
              <a:rPr lang="en-US" dirty="0" err="1"/>
              <a:t>vereisen</a:t>
            </a:r>
            <a:endParaRPr lang="en-US" dirty="0"/>
          </a:p>
          <a:p>
            <a:pPr lvl="1"/>
            <a:r>
              <a:rPr lang="en-US" dirty="0" err="1"/>
              <a:t>Machtigingen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opgeslagen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mutualiteiten</a:t>
            </a:r>
            <a:endParaRPr lang="en-US" dirty="0"/>
          </a:p>
          <a:p>
            <a:pPr lvl="2"/>
            <a:r>
              <a:rPr lang="en-US" dirty="0"/>
              <a:t>De </a:t>
            </a:r>
            <a:r>
              <a:rPr lang="en-US" dirty="0" err="1"/>
              <a:t>ondersteuning</a:t>
            </a:r>
            <a:r>
              <a:rPr lang="en-US" dirty="0"/>
              <a:t> van CIVARS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nakijken</a:t>
            </a:r>
            <a:r>
              <a:rPr lang="en-US" dirty="0"/>
              <a:t> of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</a:t>
            </a:r>
            <a:r>
              <a:rPr lang="en-US" dirty="0"/>
              <a:t> </a:t>
            </a:r>
            <a:r>
              <a:rPr lang="en-US" dirty="0" err="1"/>
              <a:t>akkoord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of </a:t>
            </a:r>
            <a:r>
              <a:rPr lang="en-US" dirty="0" err="1"/>
              <a:t>waarom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weergegeven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Machtigingen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/>
              <a:t> </a:t>
            </a:r>
            <a:r>
              <a:rPr lang="en-US" dirty="0" err="1" smtClean="0"/>
              <a:t>gewijzigd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door de </a:t>
            </a:r>
            <a:r>
              <a:rPr lang="en-US" dirty="0" err="1" smtClean="0"/>
              <a:t>mutualiteit</a:t>
            </a:r>
            <a:endParaRPr lang="en-US" dirty="0" smtClean="0"/>
          </a:p>
          <a:p>
            <a:pPr lvl="2"/>
            <a:r>
              <a:rPr lang="en-US" dirty="0" smtClean="0"/>
              <a:t>De </a:t>
            </a:r>
            <a:r>
              <a:rPr lang="en-US" dirty="0" err="1" smtClean="0"/>
              <a:t>gegevens</a:t>
            </a:r>
            <a:r>
              <a:rPr lang="en-US" dirty="0" smtClean="0"/>
              <a:t> </a:t>
            </a:r>
            <a:r>
              <a:rPr lang="en-US" dirty="0" err="1" smtClean="0"/>
              <a:t>verkregen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vorige</a:t>
            </a:r>
            <a:r>
              <a:rPr lang="en-US" dirty="0" smtClean="0"/>
              <a:t> </a:t>
            </a:r>
            <a:r>
              <a:rPr lang="en-US" dirty="0" err="1" smtClean="0"/>
              <a:t>aanvraag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 van de </a:t>
            </a:r>
            <a:r>
              <a:rPr lang="en-US" dirty="0" err="1" smtClean="0"/>
              <a:t>gegevens</a:t>
            </a:r>
            <a:r>
              <a:rPr lang="en-US" dirty="0" smtClean="0"/>
              <a:t> op het moment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erlenging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is.</a:t>
            </a:r>
          </a:p>
          <a:p>
            <a:pPr lvl="2"/>
            <a:r>
              <a:rPr lang="en-US" dirty="0" smtClean="0"/>
              <a:t>Doe </a:t>
            </a:r>
            <a:r>
              <a:rPr lang="en-US" dirty="0" err="1" smtClean="0"/>
              <a:t>dus</a:t>
            </a:r>
            <a:r>
              <a:rPr lang="en-US" dirty="0" smtClean="0"/>
              <a:t> steeds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consultatie</a:t>
            </a:r>
            <a:r>
              <a:rPr lang="en-US" dirty="0" smtClean="0"/>
              <a:t> </a:t>
            </a:r>
            <a:r>
              <a:rPr lang="en-US" dirty="0" err="1" smtClean="0"/>
              <a:t>vóór</a:t>
            </a:r>
            <a:r>
              <a:rPr lang="en-US" dirty="0" smtClean="0"/>
              <a:t> het </a:t>
            </a:r>
            <a:r>
              <a:rPr lang="en-US" dirty="0" err="1" smtClean="0"/>
              <a:t>vernieuwen</a:t>
            </a:r>
            <a:r>
              <a:rPr lang="en-US" dirty="0" smtClean="0"/>
              <a:t>.</a:t>
            </a:r>
            <a:endParaRPr lang="nl-BE" dirty="0"/>
          </a:p>
          <a:p>
            <a:pPr lvl="1"/>
            <a:endParaRPr lang="nl-BE" dirty="0" smtClean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is CIVARS?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1759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963" y="1198563"/>
            <a:ext cx="5758698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Foutafhandeling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353694" y="2651760"/>
            <a:ext cx="4345424" cy="1193314"/>
          </a:xfrm>
          <a:prstGeom prst="wedgeRectCallout">
            <a:avLst>
              <a:gd name="adj1" fmla="val -47807"/>
              <a:gd name="adj2" fmla="val 157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de foutmelding het gevolg is van een foute invoer, wordt dit op dezelfde manier weergegeven. U kan dan de gegevens aanpassen en opnieuw proberen.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62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Wijzigingen ten opzichte van de vorige versie</a:t>
            </a:r>
          </a:p>
          <a:p>
            <a:pPr lvl="1"/>
            <a:r>
              <a:rPr lang="nl-BE" dirty="0" smtClean="0"/>
              <a:t>Patiënt centraal</a:t>
            </a:r>
          </a:p>
          <a:p>
            <a:pPr lvl="2"/>
            <a:r>
              <a:rPr lang="nl-BE" dirty="0" smtClean="0"/>
              <a:t>Selectie van de patiënt aan het begin van het proces</a:t>
            </a:r>
          </a:p>
          <a:p>
            <a:pPr lvl="1"/>
            <a:r>
              <a:rPr lang="nl-BE" dirty="0" smtClean="0"/>
              <a:t>Consultatie vóór aanvraag</a:t>
            </a:r>
          </a:p>
          <a:p>
            <a:pPr lvl="2"/>
            <a:r>
              <a:rPr lang="nl-BE" dirty="0" smtClean="0"/>
              <a:t>Vereenvoudigen van </a:t>
            </a:r>
            <a:r>
              <a:rPr lang="nl-BE" dirty="0"/>
              <a:t>v</a:t>
            </a:r>
            <a:r>
              <a:rPr lang="nl-BE" dirty="0" smtClean="0"/>
              <a:t>erlengingen</a:t>
            </a:r>
          </a:p>
          <a:p>
            <a:pPr lvl="2"/>
            <a:r>
              <a:rPr lang="en-US" dirty="0" err="1" smtClean="0"/>
              <a:t>Overzicht</a:t>
            </a:r>
            <a:r>
              <a:rPr lang="en-US" dirty="0" smtClean="0"/>
              <a:t> van reeds </a:t>
            </a:r>
            <a:r>
              <a:rPr lang="en-US" dirty="0" err="1" smtClean="0"/>
              <a:t>lopende</a:t>
            </a:r>
            <a:r>
              <a:rPr lang="en-US" dirty="0" smtClean="0"/>
              <a:t> </a:t>
            </a:r>
            <a:r>
              <a:rPr lang="en-US" dirty="0" err="1" smtClean="0"/>
              <a:t>akkoorden</a:t>
            </a:r>
            <a:endParaRPr lang="nl-BE" dirty="0" smtClean="0"/>
          </a:p>
          <a:p>
            <a:pPr lvl="1"/>
            <a:r>
              <a:rPr lang="nl-BE" dirty="0" smtClean="0"/>
              <a:t>Groepering van proces per pagina</a:t>
            </a:r>
          </a:p>
          <a:p>
            <a:pPr lvl="2"/>
            <a:r>
              <a:rPr lang="nl-BE" dirty="0" smtClean="0"/>
              <a:t>Alle informatie voor een aanvraag in één scherm</a:t>
            </a:r>
          </a:p>
          <a:p>
            <a:pPr lvl="2"/>
            <a:r>
              <a:rPr lang="en-US" dirty="0" err="1" smtClean="0"/>
              <a:t>Niet-noodzakelijke</a:t>
            </a:r>
            <a:r>
              <a:rPr lang="en-US" dirty="0" smtClean="0"/>
              <a:t> </a:t>
            </a:r>
            <a:r>
              <a:rPr lang="en-US" dirty="0" err="1" smtClean="0"/>
              <a:t>gegevens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gevraagd</a:t>
            </a:r>
            <a:endParaRPr lang="nl-BE" dirty="0" smtClean="0"/>
          </a:p>
          <a:p>
            <a:pPr lvl="1"/>
            <a:r>
              <a:rPr lang="en-US" dirty="0" err="1" smtClean="0"/>
              <a:t>Nieuwe</a:t>
            </a:r>
            <a:r>
              <a:rPr lang="en-US" dirty="0" smtClean="0"/>
              <a:t> URL:</a:t>
            </a:r>
          </a:p>
          <a:p>
            <a:pPr lvl="2"/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civarsv2.prd.pub.vascloud.be/</a:t>
            </a:r>
            <a:r>
              <a:rPr lang="nl-BE" dirty="0" smtClean="0"/>
              <a:t> </a:t>
            </a:r>
          </a:p>
          <a:p>
            <a:pPr lvl="2"/>
            <a:r>
              <a:rPr lang="en-US" dirty="0" smtClean="0"/>
              <a:t>Oude URL </a:t>
            </a:r>
            <a:r>
              <a:rPr lang="en-US" dirty="0" err="1" smtClean="0"/>
              <a:t>wordt</a:t>
            </a:r>
            <a:r>
              <a:rPr lang="en-US" dirty="0" smtClean="0"/>
              <a:t> nog 3 </a:t>
            </a:r>
            <a:r>
              <a:rPr lang="en-US" dirty="0" err="1" smtClean="0"/>
              <a:t>maanden</a:t>
            </a:r>
            <a:r>
              <a:rPr lang="en-US" dirty="0" smtClean="0"/>
              <a:t> </a:t>
            </a:r>
            <a:r>
              <a:rPr lang="en-US" dirty="0" err="1" smtClean="0"/>
              <a:t>doorgeschakeld</a:t>
            </a:r>
            <a:r>
              <a:rPr lang="en-US" dirty="0" smtClean="0"/>
              <a:t> (tot </a:t>
            </a:r>
            <a:r>
              <a:rPr lang="en-US" dirty="0" err="1" smtClean="0"/>
              <a:t>september</a:t>
            </a:r>
            <a:r>
              <a:rPr lang="en-US" dirty="0" smtClean="0"/>
              <a:t> 2023)</a:t>
            </a:r>
            <a:endParaRPr lang="nl-BE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is CIVARS?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6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nl-BE" sz="2000" b="1" dirty="0" smtClean="0"/>
              <a:t>Log in via eHealth</a:t>
            </a:r>
            <a:endParaRPr lang="nl-BE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 smtClean="0"/>
              <a:t>Therapeutische relaties</a:t>
            </a:r>
            <a:endParaRPr lang="nl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dirty="0" smtClean="0"/>
              <a:t>Nieuwe aanvraag</a:t>
            </a:r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 smtClean="0"/>
              <a:t>Consultatie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BE" dirty="0" smtClean="0"/>
              <a:t>Wat is CIVARS?</a:t>
            </a:r>
            <a:endParaRPr lang="nl-B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BE" dirty="0" smtClean="0"/>
              <a:t>Verlenging</a:t>
            </a:r>
            <a:endParaRPr lang="nl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BE" dirty="0" smtClean="0"/>
              <a:t>Consultatie als apotheker</a:t>
            </a:r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BE" dirty="0"/>
              <a:t>Annuleren / Afsluiten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BE" dirty="0" smtClean="0"/>
              <a:t>Foutafhandeling</a:t>
            </a:r>
            <a:endParaRPr lang="nl-B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1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24" y="1198563"/>
            <a:ext cx="5706176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Log in via </a:t>
            </a:r>
            <a:r>
              <a:rPr lang="nl-BE" dirty="0" smtClean="0"/>
              <a:t>eHealth</a:t>
            </a:r>
            <a:endParaRPr lang="nl-BE" dirty="0"/>
          </a:p>
        </p:txBody>
      </p:sp>
      <p:sp>
        <p:nvSpPr>
          <p:cNvPr id="5" name="Rectangular Callout 4"/>
          <p:cNvSpPr/>
          <p:nvPr/>
        </p:nvSpPr>
        <p:spPr>
          <a:xfrm>
            <a:off x="7562088" y="1965960"/>
            <a:ext cx="3950208" cy="1124712"/>
          </a:xfrm>
          <a:prstGeom prst="wedgeRectCallout">
            <a:avLst>
              <a:gd name="adj1" fmla="val -62037"/>
              <a:gd name="adj2" fmla="val 99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Kies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manier</a:t>
            </a:r>
            <a:r>
              <a:rPr lang="en-US" dirty="0" smtClean="0"/>
              <a:t> van </a:t>
            </a:r>
            <a:r>
              <a:rPr lang="en-US" dirty="0" err="1" smtClean="0"/>
              <a:t>aanmelden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41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24" y="1198563"/>
            <a:ext cx="5706176" cy="4770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Log in via eHealth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02920" y="2066544"/>
            <a:ext cx="3511296" cy="932688"/>
          </a:xfrm>
          <a:prstGeom prst="wedgeRectCallout">
            <a:avLst>
              <a:gd name="adj1" fmla="val 78907"/>
              <a:gd name="adj2" fmla="val 118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Bent u </a:t>
            </a:r>
            <a:r>
              <a:rPr lang="en-US" dirty="0" err="1" smtClean="0"/>
              <a:t>ziekenhuisapotheker</a:t>
            </a:r>
            <a:r>
              <a:rPr lang="en-US" dirty="0" smtClean="0"/>
              <a:t>? </a:t>
            </a:r>
            <a:r>
              <a:rPr lang="en-US" dirty="0" err="1" smtClean="0"/>
              <a:t>Kies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Burger. U </a:t>
            </a:r>
            <a:r>
              <a:rPr lang="en-US" dirty="0" err="1" smtClean="0"/>
              <a:t>werkt</a:t>
            </a:r>
            <a:r>
              <a:rPr lang="en-US" dirty="0" smtClean="0"/>
              <a:t> in </a:t>
            </a:r>
            <a:r>
              <a:rPr lang="en-US" dirty="0" err="1" smtClean="0"/>
              <a:t>naam</a:t>
            </a:r>
            <a:r>
              <a:rPr lang="en-US" dirty="0" smtClean="0"/>
              <a:t> van de </a:t>
            </a:r>
            <a:r>
              <a:rPr lang="en-US" dirty="0" err="1" smtClean="0"/>
              <a:t>ziekenhuisapotheek</a:t>
            </a:r>
            <a:r>
              <a:rPr lang="en-US" dirty="0" smtClean="0"/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577200" y="1965960"/>
            <a:ext cx="4014216" cy="941832"/>
          </a:xfrm>
          <a:prstGeom prst="wedgeRectCallout">
            <a:avLst>
              <a:gd name="adj1" fmla="val -95548"/>
              <a:gd name="adj2" fmla="val 157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Bent u arts (</a:t>
            </a:r>
            <a:r>
              <a:rPr lang="en-US" dirty="0" err="1" smtClean="0"/>
              <a:t>binnen</a:t>
            </a:r>
            <a:r>
              <a:rPr lang="en-US" dirty="0" smtClean="0"/>
              <a:t> of </a:t>
            </a:r>
            <a:r>
              <a:rPr lang="en-US" dirty="0" err="1" smtClean="0"/>
              <a:t>buiten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ziekenhuis</a:t>
            </a:r>
            <a:r>
              <a:rPr lang="en-US" dirty="0" smtClean="0"/>
              <a:t>)? </a:t>
            </a:r>
            <a:r>
              <a:rPr lang="en-US" dirty="0" err="1" smtClean="0"/>
              <a:t>Kies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Arts. U </a:t>
            </a:r>
            <a:r>
              <a:rPr lang="en-US" dirty="0" err="1" smtClean="0"/>
              <a:t>werkt</a:t>
            </a:r>
            <a:r>
              <a:rPr lang="en-US" dirty="0" smtClean="0"/>
              <a:t> in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met </a:t>
            </a:r>
            <a:r>
              <a:rPr lang="en-US" dirty="0" err="1" smtClean="0"/>
              <a:t>eigen</a:t>
            </a:r>
            <a:r>
              <a:rPr lang="en-US" dirty="0" smtClean="0"/>
              <a:t> RIZIV-</a:t>
            </a:r>
            <a:r>
              <a:rPr lang="en-US" dirty="0" err="1" smtClean="0"/>
              <a:t>nummer</a:t>
            </a:r>
            <a:r>
              <a:rPr lang="en-US" dirty="0" smtClean="0"/>
              <a:t>.</a:t>
            </a:r>
            <a:endParaRPr lang="nl-BE" dirty="0"/>
          </a:p>
        </p:txBody>
      </p:sp>
      <p:sp>
        <p:nvSpPr>
          <p:cNvPr id="7" name="Rectangular Callout 6"/>
          <p:cNvSpPr/>
          <p:nvPr/>
        </p:nvSpPr>
        <p:spPr>
          <a:xfrm>
            <a:off x="137160" y="4242816"/>
            <a:ext cx="3877056" cy="950976"/>
          </a:xfrm>
          <a:prstGeom prst="wedgeRectCallout">
            <a:avLst>
              <a:gd name="adj1" fmla="val -7390"/>
              <a:gd name="adj2" fmla="val -132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Enkel</a:t>
            </a:r>
            <a:r>
              <a:rPr lang="en-US" sz="1400" dirty="0"/>
              <a:t> </a:t>
            </a:r>
            <a:r>
              <a:rPr lang="en-US" sz="1400" dirty="0" err="1"/>
              <a:t>ziekenhuisapothekers</a:t>
            </a:r>
            <a:r>
              <a:rPr lang="en-US" sz="1400" dirty="0"/>
              <a:t> </a:t>
            </a:r>
            <a:r>
              <a:rPr lang="en-US" sz="1400" dirty="0" err="1"/>
              <a:t>hebben</a:t>
            </a:r>
            <a:r>
              <a:rPr lang="en-US" sz="1400" dirty="0"/>
              <a:t> </a:t>
            </a:r>
            <a:r>
              <a:rPr lang="en-US" sz="1400" dirty="0" err="1"/>
              <a:t>toegang</a:t>
            </a:r>
            <a:r>
              <a:rPr lang="en-US" sz="1400" dirty="0"/>
              <a:t> tot CIVARS. </a:t>
            </a:r>
            <a:r>
              <a:rPr lang="en-US" sz="1400" dirty="0" err="1"/>
              <a:t>Publieke</a:t>
            </a:r>
            <a:r>
              <a:rPr lang="en-US" sz="1400" dirty="0"/>
              <a:t> </a:t>
            </a:r>
            <a:r>
              <a:rPr lang="en-US" sz="1400" dirty="0" err="1"/>
              <a:t>officina</a:t>
            </a:r>
            <a:r>
              <a:rPr lang="en-US" sz="1400" dirty="0"/>
              <a:t> </a:t>
            </a:r>
            <a:r>
              <a:rPr lang="en-US" sz="1400" dirty="0" err="1"/>
              <a:t>moeten</a:t>
            </a:r>
            <a:r>
              <a:rPr lang="en-US" sz="1400" dirty="0"/>
              <a:t> </a:t>
            </a:r>
            <a:r>
              <a:rPr lang="en-US" sz="1400" dirty="0" err="1"/>
              <a:t>gebruik</a:t>
            </a:r>
            <a:r>
              <a:rPr lang="en-US" sz="1400" dirty="0"/>
              <a:t> </a:t>
            </a:r>
            <a:r>
              <a:rPr lang="en-US" sz="1400" dirty="0" err="1"/>
              <a:t>maken</a:t>
            </a:r>
            <a:r>
              <a:rPr lang="en-US" sz="1400" dirty="0"/>
              <a:t> van </a:t>
            </a:r>
            <a:r>
              <a:rPr lang="en-US" sz="1400" dirty="0" err="1" smtClean="0"/>
              <a:t>een</a:t>
            </a:r>
            <a:r>
              <a:rPr lang="en-US" sz="1400" dirty="0" smtClean="0"/>
              <a:t> </a:t>
            </a:r>
            <a:r>
              <a:rPr lang="en-US" sz="1400" dirty="0" err="1"/>
              <a:t>softwarepakket</a:t>
            </a:r>
            <a:r>
              <a:rPr lang="en-US" sz="1400" dirty="0"/>
              <a:t>.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9866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95CE"/>
      </a:dk1>
      <a:lt1>
        <a:srgbClr val="FFFFFF"/>
      </a:lt1>
      <a:dk2>
        <a:srgbClr val="000000"/>
      </a:dk2>
      <a:lt2>
        <a:srgbClr val="E7E6E6"/>
      </a:lt2>
      <a:accent1>
        <a:srgbClr val="0095CE"/>
      </a:accent1>
      <a:accent2>
        <a:srgbClr val="005B9C"/>
      </a:accent2>
      <a:accent3>
        <a:srgbClr val="0095CE"/>
      </a:accent3>
      <a:accent4>
        <a:srgbClr val="005B9C"/>
      </a:accent4>
      <a:accent5>
        <a:srgbClr val="0095CE"/>
      </a:accent5>
      <a:accent6>
        <a:srgbClr val="005B9C"/>
      </a:accent6>
      <a:hlink>
        <a:srgbClr val="20C4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ls_Template_PowerPoint_Format16-9.potx" id="{E12D3DE8-3E6F-4F68-AAA7-B23E42CF4D1F}" vid="{2436F68B-897C-4D34-8919-C1B1B23119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f9f758b7-f6eb-44e3-bd59-2cbef40d0fc5" ContentTypeId="0x010100248BDE11D14F7443AE4A7869ED6454D7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Archived xmlns="6c2ef7ed-c2f8-46e5-bc8a-af14b0d2a9a1">false</IsArchived>
    <IsDeliverable xmlns="6c2ef7ed-c2f8-46e5-bc8a-af14b0d2a9a1">false</IsDeliverable>
    <KeyDocument xmlns="6c2ef7ed-c2f8-46e5-bc8a-af14b0d2a9a1">false</KeyDocument>
    <hb016b264a5c4e838c8d0fcf30f12a2b xmlns="6c2ef7ed-c2f8-46e5-bc8a-af14b0d2a9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0a0ac181-48c8-4811-9601-62e7f758f779</TermId>
        </TermInfo>
      </Terms>
    </hb016b264a5c4e838c8d0fcf30f12a2b>
    <TaxCatchAll xmlns="6c2ef7ed-c2f8-46e5-bc8a-af14b0d2a9a1">
      <Value>6</Value>
    </TaxCatchAll>
    <TemplateFolder xmlns="45d33858-d229-4272-abad-6669d711087e">General Smals</TemplateFolder>
    <TemplateID xmlns="45d33858-d229-4272-abad-6669d711087e">51</TemplateID>
    <TaxCatchAllLabel xmlns="6c2ef7ed-c2f8-46e5-bc8a-af14b0d2a9a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mals Documentation NEW" ma:contentTypeID="0x010100248BDE11D14F7443AE4A7869ED6454D700EAE01D73A03AC1468A02526D24A4B91F" ma:contentTypeVersion="22" ma:contentTypeDescription="" ma:contentTypeScope="" ma:versionID="b77f13be7d3ac561fd843e218fb9b8a6">
  <xsd:schema xmlns:xsd="http://www.w3.org/2001/XMLSchema" xmlns:xs="http://www.w3.org/2001/XMLSchema" xmlns:p="http://schemas.microsoft.com/office/2006/metadata/properties" xmlns:ns2="6c2ef7ed-c2f8-46e5-bc8a-af14b0d2a9a1" xmlns:ns3="45d33858-d229-4272-abad-6669d711087e" targetNamespace="http://schemas.microsoft.com/office/2006/metadata/properties" ma:root="true" ma:fieldsID="ea4b527841555f1b86a0630dea633a40" ns2:_="" ns3:_="">
    <xsd:import namespace="6c2ef7ed-c2f8-46e5-bc8a-af14b0d2a9a1"/>
    <xsd:import namespace="45d33858-d229-4272-abad-6669d711087e"/>
    <xsd:element name="properties">
      <xsd:complexType>
        <xsd:sequence>
          <xsd:element name="documentManagement">
            <xsd:complexType>
              <xsd:all>
                <xsd:element ref="ns2:IsArchived" minOccurs="0"/>
                <xsd:element ref="ns2:IsDeliverable" minOccurs="0"/>
                <xsd:element ref="ns2:KeyDocument" minOccurs="0"/>
                <xsd:element ref="ns2:TaxCatchAll" minOccurs="0"/>
                <xsd:element ref="ns3:TemplateFolder" minOccurs="0"/>
                <xsd:element ref="ns3:TemplateID" minOccurs="0"/>
                <xsd:element ref="ns2:hb016b264a5c4e838c8d0fcf30f12a2b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IsArchived" ma:index="8" nillable="true" ma:displayName="IsArchived" ma:default="0" ma:description="Allow to display the document only in Archive View" ma:internalName="IsArchived" ma:readOnly="false">
      <xsd:simpleType>
        <xsd:restriction base="dms:Boolean"/>
      </xsd:simpleType>
    </xsd:element>
    <xsd:element name="IsDeliverable" ma:index="9" nillable="true" ma:displayName="IsDeliverable" ma:default="0" ma:internalName="IsDeliverable" ma:readOnly="false">
      <xsd:simpleType>
        <xsd:restriction base="dms:Boolean"/>
      </xsd:simpleType>
    </xsd:element>
    <xsd:element name="KeyDocument" ma:index="10" nillable="true" ma:displayName="KeyDocument" ma:default="0" ma:description="Allow to promote a document to key document status" ma:internalName="KeyDocument" ma:readOnly="false">
      <xsd:simpleType>
        <xsd:restriction base="dms:Boolean"/>
      </xsd:simpleType>
    </xsd:element>
    <xsd:element name="TaxCatchAll" ma:index="11" nillable="true" ma:displayName="Taxonomy Catch All Column" ma:hidden="true" ma:list="{04ba9758-78c8-423a-bb8d-e4a904aedc98}" ma:internalName="TaxCatchAll" ma:readOnly="false" ma:showField="CatchAllData" ma:web="f2775017-c4a3-455d-bf09-a88ca3504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b016b264a5c4e838c8d0fcf30f12a2b" ma:index="15" nillable="true" ma:taxonomy="true" ma:internalName="hb016b264a5c4e838c8d0fcf30f12a2b" ma:taxonomyFieldName="SmalsDocumentType" ma:displayName="SmalsDocumentType" ma:readOnly="false" ma:fieldId="{1b016b26-4a5c-4e83-8c8d-0fcf30f12a2b}" ma:sspId="f9f758b7-f6eb-44e3-bd59-2cbef40d0fc5" ma:termSetId="81467d43-7ee6-4ba2-9bba-4735a6611f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6" nillable="true" ma:displayName="Taxonomy Catch All Column1" ma:hidden="true" ma:list="{04ba9758-78c8-423a-bb8d-e4a904aedc98}" ma:internalName="TaxCatchAllLabel" ma:readOnly="false" ma:showField="CatchAllDataLabel" ma:web="f2775017-c4a3-455d-bf09-a88ca3504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33858-d229-4272-abad-6669d711087e" elementFormDefault="qualified">
    <xsd:import namespace="http://schemas.microsoft.com/office/2006/documentManagement/types"/>
    <xsd:import namespace="http://schemas.microsoft.com/office/infopath/2007/PartnerControls"/>
    <xsd:element name="TemplateFolder" ma:index="13" nillable="true" ma:displayName="TemplateFolder" ma:hidden="true" ma:internalName="TemplateFolder" ma:readOnly="false">
      <xsd:simpleType>
        <xsd:restriction base="dms:Text">
          <xsd:maxLength value="255"/>
        </xsd:restriction>
      </xsd:simpleType>
    </xsd:element>
    <xsd:element name="TemplateID" ma:index="14" nillable="true" ma:displayName="TemplateID" ma:hidden="true" ma:internalName="TemplateID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3BCFEE-C510-4E4E-9212-08B48059C20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12CDCE4-C6C1-4746-BA60-72A62A96EA4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45d33858-d229-4272-abad-6669d711087e"/>
    <ds:schemaRef ds:uri="http://purl.org/dc/elements/1.1/"/>
    <ds:schemaRef ds:uri="http://schemas.microsoft.com/office/2006/metadata/properties"/>
    <ds:schemaRef ds:uri="6c2ef7ed-c2f8-46e5-bc8a-af14b0d2a9a1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CD4D07-8D1A-4F17-9030-FFB1F972882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31ADB7-EB85-4AD5-A51F-C734898AD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ef7ed-c2f8-46e5-bc8a-af14b0d2a9a1"/>
    <ds:schemaRef ds:uri="45d33858-d229-4272-abad-6669d7110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Smals_Template_PowerPoint_Format16-9</Template>
  <TotalTime>2773</TotalTime>
  <Words>1607</Words>
  <Application>Microsoft Office PowerPoint</Application>
  <PresentationFormat>Widescreen</PresentationFormat>
  <Paragraphs>253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Consolas</vt:lpstr>
      <vt:lpstr>Office Theme</vt:lpstr>
      <vt:lpstr>CIVARS</vt:lpstr>
      <vt:lpstr>Inhoud</vt:lpstr>
      <vt:lpstr>Wat is CIVARS?</vt:lpstr>
      <vt:lpstr>Wat is CIVARS?</vt:lpstr>
      <vt:lpstr>Wat is CIVARS?</vt:lpstr>
      <vt:lpstr>Wat is CIVARS?</vt:lpstr>
      <vt:lpstr>Inhoud</vt:lpstr>
      <vt:lpstr>Log in via eHealth</vt:lpstr>
      <vt:lpstr>Log in via eHealth</vt:lpstr>
      <vt:lpstr>Inhoud</vt:lpstr>
      <vt:lpstr>Consultatie als apotheker</vt:lpstr>
      <vt:lpstr>Consultatie als apotheker</vt:lpstr>
      <vt:lpstr>Consultatie als apotheker</vt:lpstr>
      <vt:lpstr>Consultatie als apotheker</vt:lpstr>
      <vt:lpstr>Consultatie als apotheker</vt:lpstr>
      <vt:lpstr>Consultatie als apotheker</vt:lpstr>
      <vt:lpstr>Inhoud</vt:lpstr>
      <vt:lpstr>Therapeutische Relaties</vt:lpstr>
      <vt:lpstr>Therapeutische Relaties</vt:lpstr>
      <vt:lpstr>Therapeutische Relaties</vt:lpstr>
      <vt:lpstr>Therapeutische Relaties</vt:lpstr>
      <vt:lpstr>Therapeutische Relaties</vt:lpstr>
      <vt:lpstr>Therapeutische Relaties</vt:lpstr>
      <vt:lpstr>Inhoud</vt:lpstr>
      <vt:lpstr>Consultatie</vt:lpstr>
      <vt:lpstr>Consultatie</vt:lpstr>
      <vt:lpstr>Consultatie</vt:lpstr>
      <vt:lpstr>Consultatie</vt:lpstr>
      <vt:lpstr>Inhoud</vt:lpstr>
      <vt:lpstr>Nieuwe aanvraag</vt:lpstr>
      <vt:lpstr>Nieuwe aanvraag</vt:lpstr>
      <vt:lpstr>Nieuwe aanvraag</vt:lpstr>
      <vt:lpstr>Nieuwe aanvraag</vt:lpstr>
      <vt:lpstr>Nieuwe aanvraag</vt:lpstr>
      <vt:lpstr>Nieuwe aanvraag</vt:lpstr>
      <vt:lpstr>Inhoud</vt:lpstr>
      <vt:lpstr>Verlenging</vt:lpstr>
      <vt:lpstr>Verlenging</vt:lpstr>
      <vt:lpstr>Verlenging</vt:lpstr>
      <vt:lpstr>Verlenging</vt:lpstr>
      <vt:lpstr>Verlenging</vt:lpstr>
      <vt:lpstr>Inhoud</vt:lpstr>
      <vt:lpstr>Annuleren / Afsluiten</vt:lpstr>
      <vt:lpstr>Annuleren / Afsluiten</vt:lpstr>
      <vt:lpstr>Annuleren / Afsluiten</vt:lpstr>
      <vt:lpstr>Annuleren / Afsluiten</vt:lpstr>
      <vt:lpstr>Inhoud</vt:lpstr>
      <vt:lpstr>Foutafhandeling</vt:lpstr>
      <vt:lpstr>Foutafhandeling</vt:lpstr>
      <vt:lpstr>Foutafhandeling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Marie-Catherine Tassin</dc:creator>
  <cp:lastModifiedBy>Wouter Beckers</cp:lastModifiedBy>
  <cp:revision>62</cp:revision>
  <dcterms:created xsi:type="dcterms:W3CDTF">2020-02-05T13:18:01Z</dcterms:created>
  <dcterms:modified xsi:type="dcterms:W3CDTF">2023-06-05T15:12:48Z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0x010100248BDE11D14F7443AE4A7869ED6454D700EAE01D73A03AC1468A02526D24A4B91F</vt:lpwstr>
  </property>
  <property fmtid="{D5CDD505-2E9C-101B-9397-08002B2CF9AE}" pid="3" name="SmalsDocumentType">
    <vt:lpwstr>6;#Presentation|0a0ac181-48c8-4811-9601-62e7f758f779</vt:lpwstr>
  </property>
  <property fmtid="{D5CDD505-2E9C-101B-9397-08002B2CF9AE}" pid="4" name="WorkflowChangePath">
    <vt:lpwstr>6f8ecad1-772b-4a15-a136-69e6a3cd445d,6;6f8ecad1-772b-4a15-a136-69e6a3cd445d,9;6f8ecad1-772b-4a15-a136-69e6a3cd445d,12;6f8ecad1-772b-4a15-a136-69e6a3cd445d,14;6f8ecad1-772b-4a15-a136-69e6a3cd445d,18;6f8ecad1-772b-4a15-a136-69e6a3cd445d,20;</vt:lpwstr>
  </property>
  <property fmtid="{D5CDD505-2E9C-101B-9397-08002B2CF9AE}" pid="5" name="SmalsProgramProcess">
    <vt:lpwstr/>
  </property>
  <property fmtid="{D5CDD505-2E9C-101B-9397-08002B2CF9AE}" pid="6" name="d6412487e90d410f8accba9dafd951df">
    <vt:lpwstr/>
  </property>
  <property fmtid="{D5CDD505-2E9C-101B-9397-08002B2CF9AE}" pid="7" name="SmalsProgramTheme">
    <vt:lpwstr/>
  </property>
  <property fmtid="{D5CDD505-2E9C-101B-9397-08002B2CF9AE}" pid="8" name="j462d2238c1b41278c11d239c22c1542">
    <vt:lpwstr/>
  </property>
  <property fmtid="{D5CDD505-2E9C-101B-9397-08002B2CF9AE}" pid="9" name="l829f94d523643a1ac97dc12dcc7d3a7">
    <vt:lpwstr/>
  </property>
  <property fmtid="{D5CDD505-2E9C-101B-9397-08002B2CF9AE}" pid="10" name="SmalsProjectActivity">
    <vt:lpwstr/>
  </property>
</Properties>
</file>