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263" r:id="rId2"/>
    <p:sldId id="346" r:id="rId3"/>
    <p:sldId id="345" r:id="rId4"/>
    <p:sldId id="289" r:id="rId5"/>
    <p:sldId id="310" r:id="rId6"/>
    <p:sldId id="312" r:id="rId7"/>
    <p:sldId id="315" r:id="rId8"/>
    <p:sldId id="314" r:id="rId9"/>
    <p:sldId id="291" r:id="rId10"/>
    <p:sldId id="317" r:id="rId11"/>
    <p:sldId id="318" r:id="rId12"/>
    <p:sldId id="316" r:id="rId13"/>
    <p:sldId id="324" r:id="rId14"/>
    <p:sldId id="322" r:id="rId15"/>
    <p:sldId id="325" r:id="rId16"/>
    <p:sldId id="321" r:id="rId17"/>
    <p:sldId id="323" r:id="rId18"/>
    <p:sldId id="344" r:id="rId19"/>
    <p:sldId id="327" r:id="rId20"/>
    <p:sldId id="328" r:id="rId21"/>
    <p:sldId id="329" r:id="rId22"/>
    <p:sldId id="330" r:id="rId23"/>
    <p:sldId id="331" r:id="rId24"/>
    <p:sldId id="332" r:id="rId25"/>
    <p:sldId id="336" r:id="rId26"/>
    <p:sldId id="333" r:id="rId27"/>
    <p:sldId id="335" r:id="rId28"/>
    <p:sldId id="338" r:id="rId29"/>
    <p:sldId id="340" r:id="rId30"/>
    <p:sldId id="337" r:id="rId31"/>
    <p:sldId id="339" r:id="rId32"/>
    <p:sldId id="342" r:id="rId33"/>
    <p:sldId id="343" r:id="rId34"/>
    <p:sldId id="27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67586" autoAdjust="0"/>
  </p:normalViewPr>
  <p:slideViewPr>
    <p:cSldViewPr>
      <p:cViewPr varScale="1">
        <p:scale>
          <a:sx n="63" d="100"/>
          <a:sy n="63" d="100"/>
        </p:scale>
        <p:origin x="1685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9F046B-F872-4166-8385-E92961B2F7BE}" type="datetimeFigureOut">
              <a:rPr lang="en-GB"/>
              <a:pPr>
                <a:defRPr/>
              </a:pPr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993257-C38A-4EE4-9D39-70F356A19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31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64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130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33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8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3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2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97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78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02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89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3257-C38A-4EE4-9D39-70F356A19C2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0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3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3569" y="2060848"/>
            <a:ext cx="7776864" cy="38164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684213" y="1484313"/>
            <a:ext cx="7775575" cy="504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8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28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28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28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82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5400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875463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199FAD-18FB-4D48-99F9-2C56101BF106}" type="datetime1">
              <a:rPr lang="en-GB"/>
              <a:pPr>
                <a:defRPr/>
              </a:pPr>
              <a:t>07/11/2018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4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49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21929A-E865-4BBD-98B5-62349974E9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39750" y="59499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C4C4C1-2C9D-4DC1-A875-FEBEDF89B04C}" type="datetime1">
              <a:rPr lang="en-GB"/>
              <a:pPr>
                <a:defRPr/>
              </a:pPr>
              <a:t>07/11/2018</a:t>
            </a:fld>
            <a:endParaRPr lang="en-GB"/>
          </a:p>
        </p:txBody>
      </p:sp>
      <p:pic>
        <p:nvPicPr>
          <p:cNvPr id="1028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42913" y="65992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BDF626C-FBE4-45CD-9991-271EE0586980}" type="datetime1">
              <a:rPr lang="en-GB" sz="1000" smtClean="0">
                <a:latin typeface="Arial" pitchFamily="34" charset="0"/>
                <a:cs typeface="Arial" pitchFamily="34" charset="0"/>
              </a:rPr>
              <a:pPr>
                <a:defRPr/>
              </a:pPr>
              <a:t>07/11/2018</a:t>
            </a:fld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4788" y="65992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4F713AB-DA89-44AC-9E60-F94665B018D4}" type="slidenum">
              <a:rPr lang="en-GB" sz="1200" smtClean="0"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2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us.ehealth.fgov.b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-acpt.ehealth2.be/" TargetMode="External"/><Relationship Id="rId2" Type="http://schemas.openxmlformats.org/officeDocument/2006/relationships/hyperlink" Target="https://services-acpt-alt.ehealth.fgov.be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ehealthplatform/file/view/6dcee76c3eaafa9ddbefa09ebd0a730e?filename=Secure%20Token%20Service_HolderOfKey%20-%20Cookbook%20v1-3%20dd%2018072018.pdf" TargetMode="External"/><Relationship Id="rId2" Type="http://schemas.openxmlformats.org/officeDocument/2006/relationships/hyperlink" Target="https://www.ehealth.fgov.be/ehealthplatform/file/view/b49edc5ce656876fba0b4005a6ecffdb?filename=ETEE%20Known%20recipient%20-%20Cookbook%20v%202-4%20dd%201807201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health.fgov.be/ehealthplatform/fr/data/file/view/6ec98bb0ba3fdd12cb9a9588178af327f506ffc2?name=eH%20Business%20Continuity%20Plan%20(BCP)%20-%20Insurability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250825" y="1341438"/>
            <a:ext cx="54006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latin typeface="Arial" charset="0"/>
                <a:cs typeface="Arial" charset="0"/>
              </a:rPr>
              <a:t>Business Continuity Plan</a:t>
            </a:r>
            <a:br>
              <a:rPr lang="en-GB" altLang="en-US" smtClean="0">
                <a:latin typeface="Arial" charset="0"/>
                <a:cs typeface="Arial" charset="0"/>
              </a:rPr>
            </a:b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512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E0D28D-0BD8-4F83-A38D-170F8EC9B44E}" type="datetime1">
              <a:rPr lang="en-GB" altLang="en-US" smtClean="0">
                <a:solidFill>
                  <a:schemeClr val="bg1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07/11/2018</a:t>
            </a:fld>
            <a:endParaRPr lang="en-GB" altLang="en-US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/>
            <a:r>
              <a:rPr lang="en-US" smtClean="0"/>
              <a:t>Centralized </a:t>
            </a:r>
            <a:r>
              <a:rPr lang="en-US" smtClean="0"/>
              <a:t>intervention </a:t>
            </a:r>
            <a:r>
              <a:rPr lang="en-US" smtClean="0"/>
              <a:t>calendar</a:t>
            </a:r>
          </a:p>
          <a:p>
            <a:pPr marL="285750" indent="-285750"/>
            <a:endParaRPr lang="en-US"/>
          </a:p>
          <a:p>
            <a:pPr marL="285750" indent="-285750"/>
            <a:r>
              <a:rPr lang="en-US" smtClean="0"/>
              <a:t>Twitter account for ‘live’ updates</a:t>
            </a:r>
          </a:p>
          <a:p>
            <a:pPr marL="285750" indent="-285750"/>
            <a:endParaRPr lang="en-US"/>
          </a:p>
          <a:p>
            <a:pPr marL="285750" indent="-285750"/>
            <a:r>
              <a:rPr lang="en-US" smtClean="0"/>
              <a:t>Links to the monitoring dashboards</a:t>
            </a:r>
          </a:p>
          <a:p>
            <a:pPr marL="285750" indent="-285750"/>
            <a:endParaRPr lang="en-US"/>
          </a:p>
          <a:p>
            <a:pPr marL="285750" indent="-285750"/>
            <a:r>
              <a:rPr lang="en-US" smtClean="0"/>
              <a:t>Documentation of the different BCP plans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https://status.ehealth.fgov.be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83568" y="2852167"/>
            <a:ext cx="7775575" cy="50482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Internal</a:t>
            </a:r>
            <a:r>
              <a:rPr lang="fr-BE" smtClean="0"/>
              <a:t> </a:t>
            </a:r>
            <a:r>
              <a:rPr lang="fr-BE" err="1" smtClean="0"/>
              <a:t>improvements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smtClean="0"/>
              <a:t> </a:t>
            </a:r>
            <a:r>
              <a:rPr lang="en-GB" smtClean="0"/>
              <a:t>completely redundant on 2 separate sites</a:t>
            </a:r>
          </a:p>
          <a:p>
            <a:endParaRPr lang="en-GB" smtClean="0"/>
          </a:p>
          <a:p>
            <a:r>
              <a:rPr lang="en-GB" smtClean="0"/>
              <a:t> less then 50 % of capacity is used on each site</a:t>
            </a:r>
          </a:p>
          <a:p>
            <a:endParaRPr lang="en-GB" smtClean="0"/>
          </a:p>
          <a:p>
            <a:r>
              <a:rPr lang="fr-BE" smtClean="0"/>
              <a:t> </a:t>
            </a:r>
            <a:r>
              <a:rPr lang="fr-BE" smtClean="0"/>
              <a:t>….</a:t>
            </a:r>
          </a:p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smtClean="0"/>
              <a:t>Infrastructure </a:t>
            </a:r>
            <a:r>
              <a:rPr lang="fr-BE" err="1" smtClean="0"/>
              <a:t>investment</a:t>
            </a:r>
            <a:r>
              <a:rPr lang="fr-BE" smtClean="0"/>
              <a:t> </a:t>
            </a:r>
            <a:r>
              <a:rPr lang="fr-BE" smtClean="0"/>
              <a:t>continues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improvements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 add / modify best practices for the eHealth Base services</a:t>
            </a:r>
          </a:p>
          <a:p>
            <a:endParaRPr lang="en-US" smtClean="0"/>
          </a:p>
          <a:p>
            <a:r>
              <a:rPr lang="en-US" smtClean="0"/>
              <a:t> include the BPC principle by design of new services</a:t>
            </a:r>
          </a:p>
          <a:p>
            <a:endParaRPr lang="en-US" smtClean="0"/>
          </a:p>
          <a:p>
            <a:r>
              <a:rPr lang="en-US"/>
              <a:t> </a:t>
            </a:r>
            <a:r>
              <a:rPr lang="en-US" smtClean="0"/>
              <a:t>using the client side as backup solution  (if appropriate in the use case)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u="sng" smtClean="0"/>
              <a:t>For example:</a:t>
            </a:r>
          </a:p>
          <a:p>
            <a:pPr marL="285750" indent="-285750"/>
            <a:r>
              <a:rPr lang="en-US" smtClean="0"/>
              <a:t>Sending over the end-user ETK in the payload</a:t>
            </a:r>
          </a:p>
          <a:p>
            <a:pPr lvl="1" indent="0">
              <a:buNone/>
            </a:pPr>
            <a:r>
              <a:rPr lang="en-US" smtClean="0"/>
              <a:t>KGSS</a:t>
            </a:r>
            <a:br>
              <a:rPr lang="en-US" smtClean="0"/>
            </a:br>
            <a:r>
              <a:rPr lang="en-US" err="1" smtClean="0"/>
              <a:t>eAttest</a:t>
            </a:r>
            <a:endParaRPr lang="en-US" smtClean="0"/>
          </a:p>
          <a:p>
            <a:pPr lvl="1" indent="0">
              <a:buNone/>
            </a:pPr>
            <a:r>
              <a:rPr lang="en-US" err="1" smtClean="0"/>
              <a:t>Intrahub</a:t>
            </a:r>
            <a:r>
              <a:rPr lang="en-US" smtClean="0"/>
              <a:t> communications</a:t>
            </a:r>
            <a:br>
              <a:rPr lang="en-US" smtClean="0"/>
            </a:br>
            <a:endParaRPr lang="en-US" smtClean="0"/>
          </a:p>
          <a:p>
            <a:endParaRPr lang="en-US"/>
          </a:p>
          <a:p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mtClean="0"/>
              <a:t>Protocol changes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Best Practices ( 1 / 3 )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r>
              <a:rPr lang="en-GB" b="1" smtClean="0"/>
              <a:t>Encryption Token</a:t>
            </a:r>
          </a:p>
          <a:p>
            <a:r>
              <a:rPr lang="en-GB" smtClean="0"/>
              <a:t> End-User is in charge of the </a:t>
            </a:r>
            <a:r>
              <a:rPr lang="en-GB" i="1" smtClean="0"/>
              <a:t>certificate process</a:t>
            </a:r>
          </a:p>
          <a:p>
            <a:r>
              <a:rPr lang="en-GB" smtClean="0"/>
              <a:t> End-User </a:t>
            </a:r>
            <a:r>
              <a:rPr lang="en-GB" i="1" smtClean="0"/>
              <a:t>SHOULD</a:t>
            </a:r>
            <a:r>
              <a:rPr lang="en-GB" smtClean="0"/>
              <a:t> store his ETK locally for the lifetime of the ETK</a:t>
            </a:r>
          </a:p>
          <a:p>
            <a:pPr>
              <a:buNone/>
            </a:pPr>
            <a:endParaRPr lang="en-GB" smtClean="0"/>
          </a:p>
          <a:p>
            <a:pPr>
              <a:buNone/>
            </a:pPr>
            <a:endParaRPr lang="en-GB" smtClean="0"/>
          </a:p>
          <a:p>
            <a:pPr>
              <a:buNone/>
            </a:pPr>
            <a:r>
              <a:rPr lang="en-GB" b="1" smtClean="0"/>
              <a:t>Session Management</a:t>
            </a:r>
          </a:p>
          <a:p>
            <a:pPr>
              <a:buNone/>
            </a:pPr>
            <a:endParaRPr lang="en-GB" b="1" smtClean="0"/>
          </a:p>
          <a:p>
            <a:r>
              <a:rPr lang="en-GB" smtClean="0"/>
              <a:t> persist safely the SAML token locally</a:t>
            </a:r>
          </a:p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smtClean="0"/>
              <a:t>Local caching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Best Practices ( 2 / 3 )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smtClean="0"/>
              <a:t> </a:t>
            </a:r>
            <a:r>
              <a:rPr lang="fr-BE" err="1" smtClean="0"/>
              <a:t>Renew</a:t>
            </a:r>
            <a:r>
              <a:rPr lang="fr-BE" smtClean="0"/>
              <a:t> the SAML </a:t>
            </a:r>
            <a:r>
              <a:rPr lang="fr-BE" smtClean="0"/>
              <a:t>session </a:t>
            </a:r>
            <a:r>
              <a:rPr lang="fr-BE" err="1" smtClean="0"/>
              <a:t>token</a:t>
            </a:r>
            <a:r>
              <a:rPr lang="fr-BE" smtClean="0"/>
              <a:t> </a:t>
            </a:r>
            <a:r>
              <a:rPr lang="fr-BE" err="1" smtClean="0"/>
              <a:t>after</a:t>
            </a:r>
            <a:r>
              <a:rPr lang="fr-BE" smtClean="0"/>
              <a:t> ½ of the life time</a:t>
            </a:r>
          </a:p>
          <a:p>
            <a:endParaRPr lang="fr-BE"/>
          </a:p>
          <a:p>
            <a:pPr>
              <a:buNone/>
            </a:pPr>
            <a:r>
              <a:rPr lang="fr-BE" u="sng" smtClean="0"/>
              <a:t>For </a:t>
            </a:r>
            <a:r>
              <a:rPr lang="fr-BE" u="sng" err="1" smtClean="0"/>
              <a:t>Example</a:t>
            </a:r>
            <a:r>
              <a:rPr lang="fr-BE" u="sng" smtClean="0"/>
              <a:t>:</a:t>
            </a:r>
          </a:p>
          <a:p>
            <a:pPr>
              <a:buNone/>
            </a:pPr>
            <a:endParaRPr lang="en-GB" u="sng" smtClean="0"/>
          </a:p>
          <a:p>
            <a:pPr marL="285750" indent="-285750"/>
            <a:r>
              <a:rPr lang="fr-BE" smtClean="0"/>
              <a:t>Session </a:t>
            </a:r>
            <a:r>
              <a:rPr lang="fr-BE" err="1" smtClean="0"/>
              <a:t>is</a:t>
            </a:r>
            <a:r>
              <a:rPr lang="fr-BE" smtClean="0"/>
              <a:t> </a:t>
            </a:r>
            <a:r>
              <a:rPr lang="fr-BE" err="1" smtClean="0"/>
              <a:t>valid</a:t>
            </a:r>
            <a:r>
              <a:rPr lang="fr-BE" smtClean="0"/>
              <a:t> for 12 </a:t>
            </a:r>
            <a:r>
              <a:rPr lang="fr-BE" err="1" smtClean="0"/>
              <a:t>hours</a:t>
            </a:r>
            <a:endParaRPr lang="fr-BE" smtClean="0"/>
          </a:p>
          <a:p>
            <a:pPr marL="285750" indent="-285750"/>
            <a:r>
              <a:rPr lang="fr-BE" err="1" smtClean="0"/>
              <a:t>Try</a:t>
            </a:r>
            <a:r>
              <a:rPr lang="fr-BE" smtClean="0"/>
              <a:t> to </a:t>
            </a:r>
            <a:r>
              <a:rPr lang="fr-BE" err="1" smtClean="0"/>
              <a:t>renew</a:t>
            </a:r>
            <a:r>
              <a:rPr lang="fr-BE" smtClean="0"/>
              <a:t> </a:t>
            </a:r>
            <a:r>
              <a:rPr lang="fr-BE" err="1" smtClean="0"/>
              <a:t>after</a:t>
            </a:r>
            <a:r>
              <a:rPr lang="fr-BE" smtClean="0"/>
              <a:t> 6 </a:t>
            </a:r>
            <a:r>
              <a:rPr lang="fr-BE" err="1" smtClean="0"/>
              <a:t>hours</a:t>
            </a:r>
            <a:endParaRPr lang="fr-BE" smtClean="0"/>
          </a:p>
          <a:p>
            <a:pPr marL="285750" indent="-285750"/>
            <a:r>
              <a:rPr lang="fr-BE" smtClean="0"/>
              <a:t>If </a:t>
            </a:r>
            <a:r>
              <a:rPr lang="fr-BE" err="1" smtClean="0"/>
              <a:t>unable</a:t>
            </a:r>
            <a:r>
              <a:rPr lang="fr-BE" smtClean="0"/>
              <a:t> to </a:t>
            </a:r>
            <a:r>
              <a:rPr lang="fr-BE" err="1" smtClean="0"/>
              <a:t>renew</a:t>
            </a:r>
            <a:r>
              <a:rPr lang="fr-BE" smtClean="0"/>
              <a:t>, </a:t>
            </a:r>
            <a:r>
              <a:rPr lang="fr-BE" err="1" smtClean="0"/>
              <a:t>retry</a:t>
            </a:r>
            <a:r>
              <a:rPr lang="fr-BE" smtClean="0"/>
              <a:t> </a:t>
            </a:r>
            <a:r>
              <a:rPr lang="fr-BE" err="1" smtClean="0"/>
              <a:t>after</a:t>
            </a:r>
            <a:r>
              <a:rPr lang="fr-BE" smtClean="0"/>
              <a:t> 3 </a:t>
            </a:r>
            <a:r>
              <a:rPr lang="fr-BE" err="1" smtClean="0"/>
              <a:t>hours</a:t>
            </a:r>
            <a:endParaRPr lang="fr-BE" smtClean="0"/>
          </a:p>
          <a:p>
            <a:pPr marL="285750" indent="-285750"/>
            <a:r>
              <a:rPr lang="fr-BE"/>
              <a:t>If </a:t>
            </a:r>
            <a:r>
              <a:rPr lang="fr-BE" err="1"/>
              <a:t>unable</a:t>
            </a:r>
            <a:r>
              <a:rPr lang="fr-BE"/>
              <a:t> to </a:t>
            </a:r>
            <a:r>
              <a:rPr lang="fr-BE" err="1"/>
              <a:t>renew</a:t>
            </a:r>
            <a:r>
              <a:rPr lang="fr-BE"/>
              <a:t>, </a:t>
            </a:r>
            <a:r>
              <a:rPr lang="fr-BE" err="1"/>
              <a:t>retry</a:t>
            </a:r>
            <a:r>
              <a:rPr lang="fr-BE"/>
              <a:t> </a:t>
            </a:r>
            <a:r>
              <a:rPr lang="fr-BE" err="1"/>
              <a:t>after</a:t>
            </a:r>
            <a:r>
              <a:rPr lang="fr-BE"/>
              <a:t> </a:t>
            </a:r>
            <a:r>
              <a:rPr lang="fr-BE" smtClean="0"/>
              <a:t>90 minutes</a:t>
            </a:r>
            <a:endParaRPr lang="fr-BE"/>
          </a:p>
          <a:p>
            <a:pPr marL="285750" indent="-285750"/>
            <a:r>
              <a:rPr lang="fr-BE"/>
              <a:t>If </a:t>
            </a:r>
            <a:r>
              <a:rPr lang="fr-BE" err="1"/>
              <a:t>unable</a:t>
            </a:r>
            <a:r>
              <a:rPr lang="fr-BE"/>
              <a:t> to </a:t>
            </a:r>
            <a:r>
              <a:rPr lang="fr-BE" err="1"/>
              <a:t>renew</a:t>
            </a:r>
            <a:r>
              <a:rPr lang="fr-BE"/>
              <a:t>, </a:t>
            </a:r>
            <a:r>
              <a:rPr lang="fr-BE" err="1"/>
              <a:t>retry</a:t>
            </a:r>
            <a:r>
              <a:rPr lang="fr-BE"/>
              <a:t> </a:t>
            </a:r>
            <a:r>
              <a:rPr lang="fr-BE" err="1"/>
              <a:t>after</a:t>
            </a:r>
            <a:r>
              <a:rPr lang="fr-BE"/>
              <a:t> </a:t>
            </a:r>
            <a:r>
              <a:rPr lang="fr-BE" smtClean="0"/>
              <a:t>45 minutes</a:t>
            </a:r>
          </a:p>
          <a:p>
            <a:pPr marL="285750" indent="-285750"/>
            <a:r>
              <a:rPr lang="fr-BE" smtClean="0"/>
              <a:t>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err="1" smtClean="0"/>
              <a:t>Sliding</a:t>
            </a:r>
            <a:r>
              <a:rPr lang="fr-BE" smtClean="0"/>
              <a:t> </a:t>
            </a:r>
            <a:r>
              <a:rPr lang="fr-BE" err="1" smtClean="0"/>
              <a:t>window</a:t>
            </a:r>
            <a:r>
              <a:rPr lang="fr-BE" smtClean="0"/>
              <a:t> </a:t>
            </a:r>
            <a:r>
              <a:rPr lang="fr-BE" err="1" smtClean="0"/>
              <a:t>principle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Best Practices ( 3 / 3 )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dirty="0" smtClean="0"/>
              <a:t> </a:t>
            </a:r>
            <a:r>
              <a:rPr lang="en-GB" dirty="0" smtClean="0"/>
              <a:t>response OK	=&gt;  	adding to cache</a:t>
            </a:r>
          </a:p>
          <a:p>
            <a:endParaRPr lang="en-GB" dirty="0" smtClean="0"/>
          </a:p>
          <a:p>
            <a:r>
              <a:rPr lang="en-GB" dirty="0" smtClean="0"/>
              <a:t> response NOK   =&gt; 	lookup in the cache     </a:t>
            </a:r>
            <a:br>
              <a:rPr lang="en-GB" dirty="0" smtClean="0"/>
            </a:br>
            <a:r>
              <a:rPr lang="en-GB" dirty="0" smtClean="0"/>
              <a:t>			 =&gt; found?   </a:t>
            </a:r>
            <a:br>
              <a:rPr lang="en-GB" dirty="0" smtClean="0"/>
            </a:br>
            <a:r>
              <a:rPr lang="en-GB" dirty="0" smtClean="0"/>
              <a:t>			 =&gt; use cached response </a:t>
            </a:r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For Example:</a:t>
            </a:r>
          </a:p>
          <a:p>
            <a:pPr>
              <a:buNone/>
            </a:pPr>
            <a:r>
              <a:rPr lang="en-GB" dirty="0" smtClean="0"/>
              <a:t>	 Usable in </a:t>
            </a:r>
            <a:r>
              <a:rPr lang="en-GB" dirty="0" err="1" smtClean="0"/>
              <a:t>ETKdepot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smtClean="0"/>
              <a:t>Master – Slave cache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improvements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b="1" smtClean="0"/>
              <a:t>Why?</a:t>
            </a:r>
            <a:r>
              <a:rPr lang="en-US" smtClean="0"/>
              <a:t> </a:t>
            </a:r>
          </a:p>
          <a:p>
            <a:pPr>
              <a:buNone/>
            </a:pPr>
            <a:r>
              <a:rPr lang="en-US" smtClean="0"/>
              <a:t> </a:t>
            </a:r>
          </a:p>
          <a:p>
            <a:r>
              <a:rPr lang="en-US" smtClean="0"/>
              <a:t> Downtime in August 2018:  hardware failure</a:t>
            </a:r>
          </a:p>
          <a:p>
            <a:endParaRPr lang="en-US"/>
          </a:p>
          <a:p>
            <a:endParaRPr lang="en-US" smtClean="0"/>
          </a:p>
          <a:p>
            <a:pPr>
              <a:buNone/>
            </a:pPr>
            <a:r>
              <a:rPr lang="en-US" b="1" smtClean="0"/>
              <a:t>Solution </a:t>
            </a:r>
          </a:p>
          <a:p>
            <a:r>
              <a:rPr lang="en-US" smtClean="0"/>
              <a:t> using a ‘cold’ datacenter </a:t>
            </a:r>
          </a:p>
          <a:p>
            <a:pPr lvl="1"/>
            <a:r>
              <a:rPr lang="en-US" smtClean="0"/>
              <a:t>completely independent</a:t>
            </a:r>
          </a:p>
          <a:p>
            <a:pPr lvl="1"/>
            <a:r>
              <a:rPr lang="en-US" smtClean="0"/>
              <a:t>other hardware stack </a:t>
            </a:r>
          </a:p>
          <a:p>
            <a:pPr lvl="1"/>
            <a:r>
              <a:rPr lang="en-US" smtClean="0"/>
              <a:t>other ISP</a:t>
            </a:r>
          </a:p>
          <a:p>
            <a:pPr lvl="1"/>
            <a:r>
              <a:rPr lang="en-US" smtClean="0"/>
              <a:t>…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mtClean="0"/>
              <a:t>Adding a new BCP environment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7504" y="548680"/>
            <a:ext cx="54006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BCP switch mechanism</a:t>
            </a: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endParaRPr lang="en-GB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8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General </a:t>
            </a:r>
            <a:r>
              <a:rPr lang="fr-BE" err="1" smtClean="0"/>
              <a:t>principles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 HTTP 200/500 = normal behavior</a:t>
            </a:r>
          </a:p>
          <a:p>
            <a:endParaRPr lang="en-US" smtClean="0"/>
          </a:p>
          <a:p>
            <a:r>
              <a:rPr lang="en-US" smtClean="0"/>
              <a:t> </a:t>
            </a:r>
            <a:r>
              <a:rPr lang="en-US" u="sng" smtClean="0"/>
              <a:t>Other return value</a:t>
            </a:r>
            <a:r>
              <a:rPr lang="en-US" smtClean="0"/>
              <a:t>: the alternative solutions must be tried</a:t>
            </a:r>
          </a:p>
          <a:p>
            <a:pPr lvl="1"/>
            <a:r>
              <a:rPr lang="en-US" smtClean="0"/>
              <a:t>HTTP 404/503/ ….</a:t>
            </a:r>
          </a:p>
          <a:p>
            <a:pPr lvl="1"/>
            <a:r>
              <a:rPr lang="en-US" smtClean="0"/>
              <a:t>Connection reset</a:t>
            </a:r>
          </a:p>
          <a:p>
            <a:pPr lvl="1"/>
            <a:r>
              <a:rPr lang="en-US" smtClean="0"/>
              <a:t>Connection refused </a:t>
            </a:r>
          </a:p>
          <a:p>
            <a:pPr lvl="1"/>
            <a:r>
              <a:rPr lang="en-US" smtClean="0"/>
              <a:t>….</a:t>
            </a:r>
          </a:p>
          <a:p>
            <a:endParaRPr lang="fr-BE"/>
          </a:p>
          <a:p>
            <a:pPr marL="457200" lvl="1" indent="0">
              <a:buNone/>
            </a:pPr>
            <a:endParaRPr lang="fr-BE" smtClean="0"/>
          </a:p>
          <a:p>
            <a:pPr marL="457200" lvl="1" indent="0">
              <a:buNone/>
            </a:pP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mtClean="0"/>
              <a:t>WS-I compliant web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340768"/>
            <a:ext cx="8496944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Normal situation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46" y="1340768"/>
            <a:ext cx="6372708" cy="49618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18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 smtClean="0"/>
              <a:t>Definitions</a:t>
            </a:r>
            <a:r>
              <a:rPr lang="fr-BE" smtClean="0"/>
              <a:t> ( 1 / 2 )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sz="2400"/>
              <a:t>Business continuity is the ability of an organization to maintain essential functions during, as well as after, a disaster has </a:t>
            </a:r>
            <a:r>
              <a:rPr lang="en-US" sz="2400" smtClean="0"/>
              <a:t>occurred.</a:t>
            </a:r>
            <a:endParaRPr lang="en-US" sz="2400" smtClean="0"/>
          </a:p>
          <a:p>
            <a:pPr>
              <a:buNone/>
            </a:pPr>
            <a:endParaRPr lang="en-US" sz="2400"/>
          </a:p>
          <a:p>
            <a:pPr>
              <a:buNone/>
            </a:pPr>
            <a:r>
              <a:rPr lang="en-US" sz="2400"/>
              <a:t>A Business </a:t>
            </a:r>
            <a:r>
              <a:rPr lang="en-US" sz="2400" smtClean="0"/>
              <a:t>Impact Analysis </a:t>
            </a:r>
            <a:r>
              <a:rPr lang="en-US" sz="2400"/>
              <a:t>(</a:t>
            </a:r>
            <a:r>
              <a:rPr lang="en-US" sz="2400" b="1"/>
              <a:t>BIA</a:t>
            </a:r>
            <a:r>
              <a:rPr lang="en-US" sz="2400"/>
              <a:t>) differentiates critical (urgent) and non-critical (non-urgent) organization functions/activities. </a:t>
            </a:r>
          </a:p>
          <a:p>
            <a:pPr>
              <a:buNone/>
            </a:pPr>
            <a:endParaRPr lang="en-US" sz="2400" smtClean="0"/>
          </a:p>
          <a:p>
            <a:pPr>
              <a:buNone/>
            </a:pPr>
            <a:endParaRPr lang="en-US" sz="2400"/>
          </a:p>
          <a:p>
            <a:pPr>
              <a:buNone/>
            </a:pPr>
            <a:endParaRPr lang="en-GB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2B199FAD-18FB-4D48-99F9-2C56101BF106}" type="datetime1">
              <a:rPr lang="en-GB" smtClean="0"/>
              <a:pPr>
                <a:defRPr/>
              </a:pPr>
              <a:t>07/11/2018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1340768"/>
            <a:ext cx="8496944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RTO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09" y="1340768"/>
            <a:ext cx="6327582" cy="49267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61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1340768"/>
            <a:ext cx="8496944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BCP solution actif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09" y="1340768"/>
            <a:ext cx="6327582" cy="49267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746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1340768"/>
            <a:ext cx="8496944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 smtClean="0"/>
              <a:t>ehealth</a:t>
            </a:r>
            <a:r>
              <a:rPr lang="fr-BE" smtClean="0"/>
              <a:t> alive and </a:t>
            </a:r>
            <a:r>
              <a:rPr lang="fr-BE" err="1" smtClean="0"/>
              <a:t>kicking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09" y="1340768"/>
            <a:ext cx="6327582" cy="49267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048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1340768"/>
            <a:ext cx="8496944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Normal situation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46" y="1340768"/>
            <a:ext cx="6372708" cy="49618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123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7504" y="548680"/>
            <a:ext cx="54006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200" b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Servicelist</a:t>
            </a:r>
            <a:r>
              <a:rPr lang="en-GB" altLang="en-US" sz="3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v2</a:t>
            </a: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endParaRPr lang="en-GB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4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 smtClean="0"/>
              <a:t>Servicelist</a:t>
            </a:r>
            <a:r>
              <a:rPr lang="fr-BE" smtClean="0"/>
              <a:t> v2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 contains an overview of</a:t>
            </a:r>
          </a:p>
          <a:p>
            <a:pPr lvl="1"/>
            <a:r>
              <a:rPr lang="en-US" dirty="0" smtClean="0"/>
              <a:t>all the services and the alternatives</a:t>
            </a:r>
          </a:p>
          <a:p>
            <a:pPr lvl="1"/>
            <a:r>
              <a:rPr lang="en-US" dirty="0" smtClean="0"/>
              <a:t>‘authorized’ caching mechanism</a:t>
            </a:r>
          </a:p>
          <a:p>
            <a:endParaRPr lang="en-US" dirty="0" smtClean="0"/>
          </a:p>
          <a:p>
            <a:r>
              <a:rPr lang="en-US" dirty="0" smtClean="0"/>
              <a:t> is signed by </a:t>
            </a:r>
            <a:r>
              <a:rPr lang="en-US" dirty="0" smtClean="0"/>
              <a:t>the eHealth platform</a:t>
            </a:r>
            <a:r>
              <a:rPr lang="fr-BE" dirty="0" smtClean="0"/>
              <a:t> 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 2 files </a:t>
            </a:r>
            <a:r>
              <a:rPr lang="fr-BE" dirty="0" err="1" smtClean="0"/>
              <a:t>available</a:t>
            </a:r>
            <a:endParaRPr lang="fr-BE" dirty="0" smtClean="0"/>
          </a:p>
          <a:p>
            <a:pPr lvl="1"/>
            <a:r>
              <a:rPr lang="fr-BE" dirty="0" smtClean="0"/>
              <a:t>servicelistv2.sha2   (polling </a:t>
            </a:r>
            <a:r>
              <a:rPr lang="fr-BE" dirty="0" err="1" smtClean="0"/>
              <a:t>purpose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servicelistv2.xml	(real content)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dirty="0" err="1" smtClean="0"/>
              <a:t>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9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 smtClean="0"/>
              <a:t>Servicelist</a:t>
            </a:r>
            <a:r>
              <a:rPr lang="fr-BE" smtClean="0"/>
              <a:t> v2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err="1" smtClean="0"/>
              <a:t>Endpoint</a:t>
            </a:r>
            <a:r>
              <a:rPr lang="fr-BE" smtClean="0"/>
              <a:t> </a:t>
            </a:r>
            <a:r>
              <a:rPr lang="fr-BE" err="1" smtClean="0"/>
              <a:t>list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16" y="2940739"/>
            <a:ext cx="770404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 smtClean="0"/>
              <a:t>Servicelist</a:t>
            </a:r>
            <a:r>
              <a:rPr lang="fr-BE" smtClean="0"/>
              <a:t> v2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smtClean="0"/>
              <a:t>Cache configuration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4" y="2080375"/>
            <a:ext cx="7776219" cy="39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7504" y="548680"/>
            <a:ext cx="54006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2800" smtClean="0">
                <a:latin typeface="Arial" charset="0"/>
                <a:cs typeface="Arial" charset="0"/>
              </a:rPr>
              <a:t>Hands on!</a:t>
            </a:r>
            <a:endParaRPr lang="en-GB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3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Planning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dirty="0" smtClean="0"/>
              <a:t>version 3.16.x or </a:t>
            </a:r>
            <a:r>
              <a:rPr lang="fr-BE" dirty="0" err="1" smtClean="0"/>
              <a:t>higher</a:t>
            </a:r>
            <a:r>
              <a:rPr lang="fr-BE" dirty="0" smtClean="0"/>
              <a:t> (octobre 2018)</a:t>
            </a:r>
          </a:p>
          <a:p>
            <a:endParaRPr lang="fr-BE" dirty="0"/>
          </a:p>
          <a:p>
            <a:r>
              <a:rPr lang="fr-BE" dirty="0" smtClean="0"/>
              <a:t> </a:t>
            </a:r>
            <a:r>
              <a:rPr lang="fr-BE" dirty="0" err="1" smtClean="0"/>
              <a:t>build</a:t>
            </a:r>
            <a:r>
              <a:rPr lang="fr-BE" dirty="0" smtClean="0"/>
              <a:t>-in </a:t>
            </a:r>
            <a:r>
              <a:rPr lang="fr-BE" dirty="0" err="1" smtClean="0"/>
              <a:t>features</a:t>
            </a:r>
            <a:r>
              <a:rPr lang="fr-BE" dirty="0" smtClean="0"/>
              <a:t>: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Session </a:t>
            </a:r>
            <a:r>
              <a:rPr lang="fr-BE" dirty="0" smtClean="0"/>
              <a:t>Management </a:t>
            </a:r>
            <a:r>
              <a:rPr lang="fr-BE" dirty="0" smtClean="0"/>
              <a:t>(</a:t>
            </a:r>
            <a:r>
              <a:rPr lang="fr-BE" dirty="0" err="1" smtClean="0"/>
              <a:t>Sliding</a:t>
            </a:r>
            <a:r>
              <a:rPr lang="fr-BE" dirty="0" smtClean="0"/>
              <a:t> </a:t>
            </a:r>
            <a:r>
              <a:rPr lang="fr-BE" dirty="0" err="1" smtClean="0"/>
              <a:t>Window</a:t>
            </a:r>
            <a:r>
              <a:rPr lang="fr-BE" dirty="0" smtClean="0"/>
              <a:t> Technique)</a:t>
            </a:r>
          </a:p>
          <a:p>
            <a:pPr lvl="1"/>
            <a:endParaRPr lang="fr-BE" dirty="0" smtClean="0"/>
          </a:p>
          <a:p>
            <a:pPr lvl="1"/>
            <a:r>
              <a:rPr lang="fr-BE" dirty="0" err="1" smtClean="0"/>
              <a:t>ServiceList</a:t>
            </a:r>
            <a:r>
              <a:rPr lang="fr-BE" dirty="0" smtClean="0"/>
              <a:t> v2</a:t>
            </a:r>
          </a:p>
          <a:p>
            <a:pPr lvl="2"/>
            <a:r>
              <a:rPr lang="fr-BE" dirty="0" smtClean="0"/>
              <a:t>master/slave caching</a:t>
            </a:r>
          </a:p>
          <a:p>
            <a:pPr lvl="2"/>
            <a:r>
              <a:rPr lang="fr-BE" dirty="0" err="1" smtClean="0"/>
              <a:t>retry</a:t>
            </a:r>
            <a:r>
              <a:rPr lang="fr-BE" dirty="0" smtClean="0"/>
              <a:t> </a:t>
            </a:r>
            <a:r>
              <a:rPr lang="fr-BE" dirty="0" err="1" smtClean="0"/>
              <a:t>mechanism</a:t>
            </a:r>
            <a:endParaRPr lang="fr-BE" dirty="0" smtClean="0"/>
          </a:p>
          <a:p>
            <a:pPr lvl="2"/>
            <a:endParaRPr lang="fr-BE" dirty="0" smtClean="0"/>
          </a:p>
          <a:p>
            <a:pPr lvl="1"/>
            <a:r>
              <a:rPr lang="fr-BE" dirty="0" err="1" smtClean="0"/>
              <a:t>Intrahub</a:t>
            </a:r>
            <a:r>
              <a:rPr lang="fr-BE" dirty="0" smtClean="0"/>
              <a:t> v3 </a:t>
            </a:r>
            <a:r>
              <a:rPr lang="fr-BE" dirty="0" err="1" smtClean="0"/>
              <a:t>protocol</a:t>
            </a:r>
            <a:r>
              <a:rPr lang="fr-BE" dirty="0" smtClean="0"/>
              <a:t> change</a:t>
            </a:r>
          </a:p>
          <a:p>
            <a:pPr marL="1371600" lvl="3" indent="0">
              <a:buNone/>
            </a:pPr>
            <a:r>
              <a:rPr lang="fr-BE" dirty="0" smtClean="0"/>
              <a:t>	</a:t>
            </a:r>
          </a:p>
          <a:p>
            <a:pPr marL="1371600" lvl="3" indent="0">
              <a:buNone/>
            </a:pPr>
            <a:endParaRPr lang="fr-BE" dirty="0"/>
          </a:p>
          <a:p>
            <a:pPr lvl="2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err="1" smtClean="0"/>
              <a:t>Connector</a:t>
            </a:r>
            <a:r>
              <a:rPr lang="fr-BE" smtClean="0"/>
              <a:t> release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Definitions</a:t>
            </a:r>
            <a:r>
              <a:rPr lang="fr-BE"/>
              <a:t> ( </a:t>
            </a:r>
            <a:r>
              <a:rPr lang="fr-BE" smtClean="0"/>
              <a:t>2 </a:t>
            </a:r>
            <a:r>
              <a:rPr lang="fr-BE"/>
              <a:t>/ 2 )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r>
              <a:rPr lang="en-GB" sz="2400" smtClean="0"/>
              <a:t>Recovery Point Objective (</a:t>
            </a:r>
            <a:r>
              <a:rPr lang="en-GB" sz="2400" b="1" smtClean="0"/>
              <a:t>RPO</a:t>
            </a:r>
            <a:r>
              <a:rPr lang="en-GB" sz="2400" smtClean="0"/>
              <a:t>) </a:t>
            </a:r>
          </a:p>
          <a:p>
            <a:pPr lvl="1"/>
            <a:r>
              <a:rPr lang="en-GB" sz="2400" smtClean="0"/>
              <a:t>the acceptable latency of data that will not be recovered.</a:t>
            </a:r>
          </a:p>
          <a:p>
            <a:pPr>
              <a:buNone/>
            </a:pPr>
            <a:endParaRPr lang="en-GB" sz="2400" smtClean="0"/>
          </a:p>
          <a:p>
            <a:pPr>
              <a:buNone/>
            </a:pPr>
            <a:r>
              <a:rPr lang="en-GB" sz="2400" smtClean="0"/>
              <a:t>Recovery Time Objective (</a:t>
            </a:r>
            <a:r>
              <a:rPr lang="en-GB" sz="2400" b="1" smtClean="0"/>
              <a:t>RTO</a:t>
            </a:r>
            <a:r>
              <a:rPr lang="en-GB" sz="2400" smtClean="0"/>
              <a:t>)  </a:t>
            </a:r>
          </a:p>
          <a:p>
            <a:pPr lvl="1"/>
            <a:r>
              <a:rPr lang="en-GB" sz="2400" smtClean="0"/>
              <a:t>the acceptable amount of time to restore the function.</a:t>
            </a:r>
          </a:p>
          <a:p>
            <a:endParaRPr lang="en-GB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2B199FAD-18FB-4D48-99F9-2C56101BF106}" type="datetime1">
              <a:rPr lang="en-GB" smtClean="0"/>
              <a:pPr>
                <a:defRPr/>
              </a:pPr>
              <a:t>07/11/2018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Planning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r>
              <a:rPr lang="nl-BE" smtClean="0"/>
              <a:t>New </a:t>
            </a:r>
            <a:r>
              <a:rPr lang="nl-BE" err="1" smtClean="0"/>
              <a:t>endpoints</a:t>
            </a:r>
            <a:r>
              <a:rPr lang="nl-BE" smtClean="0"/>
              <a:t> </a:t>
            </a:r>
            <a:r>
              <a:rPr lang="nl-BE" err="1" smtClean="0"/>
              <a:t>will</a:t>
            </a:r>
            <a:r>
              <a:rPr lang="nl-BE" smtClean="0"/>
              <a:t> </a:t>
            </a:r>
            <a:r>
              <a:rPr lang="nl-BE" err="1" smtClean="0"/>
              <a:t>be</a:t>
            </a:r>
            <a:r>
              <a:rPr lang="nl-BE" smtClean="0"/>
              <a:t> </a:t>
            </a:r>
            <a:r>
              <a:rPr lang="nl-BE" err="1" smtClean="0"/>
              <a:t>available</a:t>
            </a:r>
            <a:endParaRPr lang="nl-BE" smtClean="0"/>
          </a:p>
          <a:p>
            <a:pPr>
              <a:buNone/>
            </a:pPr>
            <a:endParaRPr lang="nl-BE" smtClean="0"/>
          </a:p>
          <a:p>
            <a:pPr marL="285750" indent="-285750"/>
            <a:r>
              <a:rPr lang="nl-BE" err="1" smtClean="0"/>
              <a:t>Endpoint</a:t>
            </a:r>
            <a:r>
              <a:rPr lang="nl-BE" smtClean="0"/>
              <a:t> </a:t>
            </a:r>
            <a:r>
              <a:rPr lang="nl-BE" err="1" smtClean="0"/>
              <a:t>simulating</a:t>
            </a:r>
            <a:r>
              <a:rPr lang="nl-BE" smtClean="0"/>
              <a:t> a </a:t>
            </a:r>
            <a:r>
              <a:rPr lang="nl-BE" err="1" smtClean="0"/>
              <a:t>problem</a:t>
            </a:r>
            <a:r>
              <a:rPr lang="nl-BE" smtClean="0"/>
              <a:t> </a:t>
            </a:r>
            <a:r>
              <a:rPr lang="nl-BE" err="1" smtClean="0"/>
              <a:t>with</a:t>
            </a:r>
            <a:r>
              <a:rPr lang="nl-BE" smtClean="0"/>
              <a:t> ehealth.fgov.be</a:t>
            </a:r>
          </a:p>
          <a:p>
            <a:pPr>
              <a:buNone/>
            </a:pPr>
            <a:r>
              <a:rPr lang="nl-BE"/>
              <a:t>	</a:t>
            </a:r>
            <a:r>
              <a:rPr lang="nl-BE" u="sng">
                <a:hlinkClick r:id="rId2"/>
              </a:rPr>
              <a:t>https://services-acpt-alt.ehealth.fgov.be</a:t>
            </a:r>
            <a:endParaRPr lang="nl-BE" u="sng"/>
          </a:p>
          <a:p>
            <a:pPr>
              <a:buNone/>
            </a:pPr>
            <a:endParaRPr lang="nl-BE" smtClean="0"/>
          </a:p>
          <a:p>
            <a:pPr marL="285750" indent="-285750"/>
            <a:r>
              <a:rPr lang="nl-BE" err="1" smtClean="0"/>
              <a:t>Endpoint</a:t>
            </a:r>
            <a:r>
              <a:rPr lang="nl-BE" smtClean="0"/>
              <a:t> on </a:t>
            </a:r>
            <a:r>
              <a:rPr lang="nl-BE" err="1" smtClean="0"/>
              <a:t>the</a:t>
            </a:r>
            <a:r>
              <a:rPr lang="nl-BE" smtClean="0"/>
              <a:t> new BCP environment </a:t>
            </a:r>
            <a:r>
              <a:rPr lang="nl-BE" err="1" smtClean="0"/>
              <a:t>with</a:t>
            </a:r>
            <a:r>
              <a:rPr lang="nl-BE" smtClean="0"/>
              <a:t> </a:t>
            </a:r>
            <a:r>
              <a:rPr lang="nl-BE" err="1" smtClean="0"/>
              <a:t>active</a:t>
            </a:r>
            <a:r>
              <a:rPr lang="nl-BE" smtClean="0"/>
              <a:t> backend</a:t>
            </a:r>
          </a:p>
          <a:p>
            <a:pPr lvl="1" indent="0">
              <a:buNone/>
            </a:pPr>
            <a:r>
              <a:rPr lang="nl-BE"/>
              <a:t>	</a:t>
            </a:r>
            <a:r>
              <a:rPr lang="nl-BE" smtClean="0">
                <a:hlinkClick r:id="rId3"/>
              </a:rPr>
              <a:t>https://services-acpt.ehealth2.be</a:t>
            </a:r>
            <a:r>
              <a:rPr lang="nl-BE" smtClean="0"/>
              <a:t> 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smtClean="0"/>
              <a:t>By the end of </a:t>
            </a:r>
            <a:r>
              <a:rPr lang="fr-BE" err="1" smtClean="0"/>
              <a:t>decembre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0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Planning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dirty="0" smtClean="0"/>
              <a:t>  </a:t>
            </a:r>
            <a:r>
              <a:rPr lang="en-US" dirty="0" smtClean="0"/>
              <a:t>organization of minilab to verify the solution(s)</a:t>
            </a:r>
          </a:p>
          <a:p>
            <a:pPr lvl="1"/>
            <a:r>
              <a:rPr lang="en-US" dirty="0" smtClean="0"/>
              <a:t>sliding window principle</a:t>
            </a:r>
          </a:p>
          <a:p>
            <a:pPr lvl="1"/>
            <a:r>
              <a:rPr lang="en-US" dirty="0" smtClean="0"/>
              <a:t>local caching</a:t>
            </a:r>
          </a:p>
          <a:p>
            <a:pPr lvl="1"/>
            <a:r>
              <a:rPr lang="en-US" dirty="0" smtClean="0"/>
              <a:t>master – slave mechanism</a:t>
            </a:r>
          </a:p>
          <a:p>
            <a:pPr lvl="1"/>
            <a:r>
              <a:rPr lang="en-US" dirty="0" smtClean="0"/>
              <a:t>switch mechanism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ervice list </a:t>
            </a:r>
            <a:r>
              <a:rPr lang="en-US" dirty="0" smtClean="0"/>
              <a:t>v2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 if result is OK </a:t>
            </a:r>
          </a:p>
          <a:p>
            <a:pPr lvl="1"/>
            <a:r>
              <a:rPr lang="en-US" dirty="0" smtClean="0"/>
              <a:t>publication status.ehealth.fgov.be</a:t>
            </a:r>
          </a:p>
          <a:p>
            <a:pPr lvl="1"/>
            <a:r>
              <a:rPr lang="en-US" dirty="0" smtClean="0"/>
              <a:t>Inform </a:t>
            </a:r>
            <a:r>
              <a:rPr lang="en-US" dirty="0" smtClean="0"/>
              <a:t>the eH</a:t>
            </a:r>
            <a:r>
              <a:rPr lang="en-US" dirty="0" smtClean="0"/>
              <a:t>ealth platform </a:t>
            </a:r>
            <a:r>
              <a:rPr lang="en-US" dirty="0" smtClean="0"/>
              <a:t>on roll-out in the field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fr-BE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smtClean="0"/>
              <a:t>Q1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Planning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dirty="0" smtClean="0"/>
              <a:t> </a:t>
            </a:r>
            <a:r>
              <a:rPr lang="fr-BE" dirty="0" err="1" smtClean="0"/>
              <a:t>connector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modified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 new </a:t>
            </a:r>
            <a:r>
              <a:rPr lang="fr-BE" dirty="0" err="1" smtClean="0"/>
              <a:t>specifications</a:t>
            </a:r>
            <a:endParaRPr lang="fr-BE" dirty="0" smtClean="0"/>
          </a:p>
          <a:p>
            <a:pPr lvl="1"/>
            <a:r>
              <a:rPr lang="fr-BE" dirty="0" smtClean="0"/>
              <a:t>3.17.x (</a:t>
            </a:r>
            <a:r>
              <a:rPr lang="fr-BE" dirty="0" err="1" smtClean="0"/>
              <a:t>april</a:t>
            </a:r>
            <a:r>
              <a:rPr lang="fr-BE" dirty="0" smtClean="0"/>
              <a:t> 2019)	(</a:t>
            </a:r>
            <a:r>
              <a:rPr lang="fr-BE" dirty="0" err="1" smtClean="0"/>
              <a:t>intrahub</a:t>
            </a:r>
            <a:r>
              <a:rPr lang="fr-BE" dirty="0" smtClean="0"/>
              <a:t> v1 </a:t>
            </a:r>
            <a:r>
              <a:rPr lang="fr-BE" dirty="0" err="1" smtClean="0"/>
              <a:t>specs</a:t>
            </a:r>
            <a:r>
              <a:rPr lang="fr-BE" dirty="0" smtClean="0"/>
              <a:t>)</a:t>
            </a:r>
          </a:p>
          <a:p>
            <a:pPr>
              <a:buNone/>
            </a:pPr>
            <a:endParaRPr lang="fr-BE" dirty="0" smtClean="0"/>
          </a:p>
          <a:p>
            <a:r>
              <a:rPr lang="fr-BE" dirty="0" smtClean="0"/>
              <a:t> </a:t>
            </a:r>
            <a:r>
              <a:rPr lang="fr-BE" dirty="0" err="1" smtClean="0"/>
              <a:t>minilabs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organized</a:t>
            </a:r>
            <a:r>
              <a:rPr lang="fr-BE" dirty="0" smtClean="0"/>
              <a:t> </a:t>
            </a:r>
            <a:r>
              <a:rPr lang="fr-BE" dirty="0" err="1" smtClean="0"/>
              <a:t>when</a:t>
            </a:r>
            <a:r>
              <a:rPr lang="fr-BE" dirty="0" smtClean="0"/>
              <a:t> </a:t>
            </a:r>
            <a:r>
              <a:rPr lang="fr-BE" dirty="0" smtClean="0"/>
              <a:t>new solutions are </a:t>
            </a:r>
            <a:r>
              <a:rPr lang="fr-BE" dirty="0" err="1" smtClean="0"/>
              <a:t>available</a:t>
            </a:r>
            <a:r>
              <a:rPr lang="fr-BE" dirty="0" smtClean="0"/>
              <a:t>.</a:t>
            </a:r>
          </a:p>
          <a:p>
            <a:endParaRPr lang="fr-BE" dirty="0"/>
          </a:p>
          <a:p>
            <a:pPr lvl="1"/>
            <a:r>
              <a:rPr lang="fr-BE" dirty="0" err="1" smtClean="0"/>
              <a:t>Intrahub</a:t>
            </a:r>
            <a:r>
              <a:rPr lang="fr-BE" dirty="0" smtClean="0"/>
              <a:t> v1	(</a:t>
            </a:r>
            <a:r>
              <a:rPr lang="fr-BE" dirty="0" err="1" smtClean="0"/>
              <a:t>depending</a:t>
            </a:r>
            <a:r>
              <a:rPr lang="fr-BE" dirty="0" smtClean="0"/>
              <a:t> on hubs )</a:t>
            </a:r>
          </a:p>
          <a:p>
            <a:pPr lvl="1"/>
            <a:r>
              <a:rPr lang="fr-BE" dirty="0" err="1" smtClean="0"/>
              <a:t>Intrahub</a:t>
            </a:r>
            <a:r>
              <a:rPr lang="fr-BE" dirty="0" smtClean="0"/>
              <a:t> v3	(</a:t>
            </a:r>
            <a:r>
              <a:rPr lang="fr-BE" dirty="0" err="1" smtClean="0"/>
              <a:t>depending</a:t>
            </a:r>
            <a:r>
              <a:rPr lang="fr-BE" dirty="0" smtClean="0"/>
              <a:t> on hubs/</a:t>
            </a:r>
            <a:r>
              <a:rPr lang="fr-BE" dirty="0" err="1" smtClean="0"/>
              <a:t>vaults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…</a:t>
            </a:r>
            <a:endParaRPr lang="fr-BE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err="1" smtClean="0"/>
              <a:t>Next</a:t>
            </a:r>
            <a:r>
              <a:rPr lang="fr-BE" smtClean="0"/>
              <a:t> </a:t>
            </a:r>
            <a:r>
              <a:rPr lang="fr-BE" err="1" smtClean="0"/>
              <a:t>steps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 smtClean="0"/>
              <a:t>Interesting</a:t>
            </a:r>
            <a:r>
              <a:rPr lang="fr-BE" smtClean="0"/>
              <a:t> links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3569" y="2060848"/>
            <a:ext cx="7776864" cy="4392488"/>
          </a:xfrm>
        </p:spPr>
        <p:txBody>
          <a:bodyPr/>
          <a:lstStyle/>
          <a:p>
            <a:pPr>
              <a:buNone/>
            </a:pPr>
            <a:r>
              <a:rPr lang="fr-BE" smtClean="0"/>
              <a:t>End-To-End </a:t>
            </a:r>
            <a:r>
              <a:rPr lang="fr-BE" err="1" smtClean="0"/>
              <a:t>Encryption</a:t>
            </a:r>
            <a:r>
              <a:rPr lang="fr-BE" smtClean="0"/>
              <a:t> – </a:t>
            </a:r>
            <a:r>
              <a:rPr lang="fr-BE" err="1" smtClean="0"/>
              <a:t>Known</a:t>
            </a:r>
            <a:r>
              <a:rPr lang="fr-BE" smtClean="0"/>
              <a:t> Destination</a:t>
            </a:r>
          </a:p>
          <a:p>
            <a:pPr>
              <a:buNone/>
            </a:pPr>
            <a:r>
              <a:rPr lang="fr-BE">
                <a:hlinkClick r:id="rId2"/>
              </a:rPr>
              <a:t>https://www.ehealth.fgov.be/ehealthplatform/file/view/b49edc5ce656876fba0b4005a6ecffdb?filename=ETEE%20Known%20recipient%20-%</a:t>
            </a:r>
            <a:r>
              <a:rPr lang="fr-BE" smtClean="0">
                <a:hlinkClick r:id="rId2"/>
              </a:rPr>
              <a:t>20Cookbook%20v%202-4%20dd%2018072018.pdf</a:t>
            </a:r>
            <a:r>
              <a:rPr lang="fr-BE" smtClean="0"/>
              <a:t> </a:t>
            </a:r>
          </a:p>
          <a:p>
            <a:pPr>
              <a:buNone/>
            </a:pPr>
            <a:endParaRPr lang="fr-BE"/>
          </a:p>
          <a:p>
            <a:pPr>
              <a:buNone/>
            </a:pPr>
            <a:r>
              <a:rPr lang="fr-BE" err="1" smtClean="0"/>
              <a:t>SecureTokenService</a:t>
            </a:r>
            <a:r>
              <a:rPr lang="fr-BE" smtClean="0"/>
              <a:t> – </a:t>
            </a:r>
            <a:r>
              <a:rPr lang="fr-BE" err="1" smtClean="0"/>
              <a:t>HolderOfKey</a:t>
            </a:r>
            <a:endParaRPr lang="fr-BE" smtClean="0"/>
          </a:p>
          <a:p>
            <a:pPr>
              <a:buNone/>
            </a:pPr>
            <a:r>
              <a:rPr lang="fr-BE" smtClean="0">
                <a:hlinkClick r:id="rId3"/>
              </a:rPr>
              <a:t>https</a:t>
            </a:r>
            <a:r>
              <a:rPr lang="fr-BE">
                <a:hlinkClick r:id="rId3"/>
              </a:rPr>
              <a:t>://www.ehealth.fgov.be/ehealthplatform/file/view/6dcee76c3eaafa9ddbefa09ebd0a730e?filename=Secure%20Token%20Service_HolderOfKey%20-%</a:t>
            </a:r>
            <a:r>
              <a:rPr lang="fr-BE" smtClean="0">
                <a:hlinkClick r:id="rId3"/>
              </a:rPr>
              <a:t>20Cookbook%20v1-3%20dd%2018072018.pdf</a:t>
            </a:r>
            <a:r>
              <a:rPr lang="fr-BE" smtClean="0"/>
              <a:t> </a:t>
            </a:r>
          </a:p>
          <a:p>
            <a:pPr>
              <a:buNone/>
            </a:pPr>
            <a:endParaRPr lang="fr-BE"/>
          </a:p>
          <a:p>
            <a:pPr>
              <a:buNone/>
            </a:pPr>
            <a:r>
              <a:rPr lang="fr-BE" err="1" smtClean="0"/>
              <a:t>ServiceList</a:t>
            </a:r>
            <a:r>
              <a:rPr lang="fr-BE" smtClean="0"/>
              <a:t> v2</a:t>
            </a:r>
          </a:p>
          <a:p>
            <a:pPr>
              <a:buNone/>
            </a:pPr>
            <a:r>
              <a:rPr lang="it-IT" smtClean="0">
                <a:hlinkClick r:id="rId4"/>
              </a:rPr>
              <a:t>https</a:t>
            </a:r>
            <a:r>
              <a:rPr lang="it-IT">
                <a:hlinkClick r:id="rId4"/>
              </a:rPr>
              <a:t>://www.ehealth.fgov.be/ehealthplatform/fr/data/file/view/6ec98bb0ba3fdd12cb9a9588178af327f506ffc2?name=eH%20Business%20Continuity%20Plan%20%28BCP%29%20-%20Insurability.pdf</a:t>
            </a:r>
            <a:r>
              <a:rPr lang="it-IT"/>
              <a:t>  </a:t>
            </a:r>
            <a:endParaRPr lang="fr-BE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BE" err="1" smtClean="0"/>
              <a:t>Cookbooks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Question? Answers!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job-interview-questions-and-answers-1024x768.jpg (1024×768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7504" y="548680"/>
            <a:ext cx="54006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2800" smtClean="0">
                <a:latin typeface="Arial" charset="0"/>
                <a:cs typeface="Arial" charset="0"/>
              </a:rPr>
              <a:t>Business Critical Services</a:t>
            </a: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endParaRPr lang="en-GB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for the General </a:t>
            </a:r>
            <a:r>
              <a:rPr lang="fr-BE" err="1" smtClean="0"/>
              <a:t>Practioner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smtClean="0"/>
              <a:t> document on the hubs  (</a:t>
            </a:r>
            <a:r>
              <a:rPr lang="fr-BE" err="1" smtClean="0"/>
              <a:t>intrahub</a:t>
            </a:r>
            <a:r>
              <a:rPr lang="fr-BE" smtClean="0"/>
              <a:t>)</a:t>
            </a:r>
          </a:p>
          <a:p>
            <a:endParaRPr lang="fr-BE"/>
          </a:p>
          <a:p>
            <a:r>
              <a:rPr lang="fr-BE" smtClean="0"/>
              <a:t> </a:t>
            </a:r>
            <a:r>
              <a:rPr lang="fr-BE" err="1" smtClean="0"/>
              <a:t>status</a:t>
            </a:r>
            <a:r>
              <a:rPr lang="fr-BE" smtClean="0"/>
              <a:t> of vaccination (</a:t>
            </a:r>
            <a:r>
              <a:rPr lang="fr-BE" err="1" smtClean="0"/>
              <a:t>vaults</a:t>
            </a:r>
            <a:r>
              <a:rPr lang="fr-BE" smtClean="0"/>
              <a:t>)</a:t>
            </a:r>
          </a:p>
          <a:p>
            <a:endParaRPr lang="fr-BE"/>
          </a:p>
          <a:p>
            <a:r>
              <a:rPr lang="fr-BE" smtClean="0"/>
              <a:t> </a:t>
            </a:r>
            <a:r>
              <a:rPr lang="fr-BE" smtClean="0"/>
              <a:t>consulting </a:t>
            </a:r>
            <a:r>
              <a:rPr lang="fr-BE" smtClean="0"/>
              <a:t>a SUMEHR (</a:t>
            </a:r>
            <a:r>
              <a:rPr lang="fr-BE" err="1" smtClean="0"/>
              <a:t>vaults</a:t>
            </a:r>
            <a:r>
              <a:rPr lang="fr-BE" smtClean="0"/>
              <a:t>)</a:t>
            </a:r>
          </a:p>
          <a:p>
            <a:endParaRPr lang="en-GB" smtClean="0"/>
          </a:p>
          <a:p>
            <a:r>
              <a:rPr lang="fr-BE" smtClean="0"/>
              <a:t> </a:t>
            </a:r>
            <a:r>
              <a:rPr lang="en-GB" smtClean="0"/>
              <a:t>status</a:t>
            </a:r>
            <a:r>
              <a:rPr lang="fr-BE" smtClean="0"/>
              <a:t> </a:t>
            </a:r>
            <a:r>
              <a:rPr lang="fr-BE" smtClean="0"/>
              <a:t>of </a:t>
            </a:r>
            <a:r>
              <a:rPr lang="fr-BE" err="1" smtClean="0"/>
              <a:t>insurability</a:t>
            </a:r>
            <a:r>
              <a:rPr lang="fr-BE" smtClean="0"/>
              <a:t> (</a:t>
            </a:r>
            <a:r>
              <a:rPr lang="fr-BE" err="1" smtClean="0"/>
              <a:t>genins</a:t>
            </a:r>
            <a:r>
              <a:rPr lang="fr-BE" smtClean="0"/>
              <a:t>)</a:t>
            </a:r>
          </a:p>
          <a:p>
            <a:endParaRPr lang="fr-BE"/>
          </a:p>
          <a:p>
            <a:r>
              <a:rPr lang="fr-BE" smtClean="0"/>
              <a:t> </a:t>
            </a:r>
            <a:r>
              <a:rPr lang="fr-BE" err="1" smtClean="0"/>
              <a:t>create</a:t>
            </a:r>
            <a:r>
              <a:rPr lang="fr-BE" smtClean="0"/>
              <a:t> a </a:t>
            </a:r>
            <a:r>
              <a:rPr lang="fr-BE" err="1" smtClean="0"/>
              <a:t>pharmaceutical</a:t>
            </a:r>
            <a:r>
              <a:rPr lang="fr-BE" smtClean="0"/>
              <a:t> prescription  (</a:t>
            </a:r>
            <a:r>
              <a:rPr lang="fr-BE" err="1" smtClean="0"/>
              <a:t>recip-e</a:t>
            </a:r>
            <a:r>
              <a:rPr lang="fr-BE" smtClean="0"/>
              <a:t>) 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8" b="97006" l="9730" r="89730"/>
                    </a14:imgEffect>
                  </a14:imgLayer>
                </a14:imgProps>
              </a:ext>
            </a:extLst>
          </a:blip>
          <a:srcRect l="12259" r="14185" b="36624"/>
          <a:stretch/>
        </p:blipFill>
        <p:spPr>
          <a:xfrm>
            <a:off x="7308304" y="5301208"/>
            <a:ext cx="129614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for the General </a:t>
            </a:r>
            <a:r>
              <a:rPr lang="fr-BE" err="1"/>
              <a:t>Practioner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 determine the correct tariff for a patient (</a:t>
            </a:r>
            <a:r>
              <a:rPr lang="en-GB" err="1" smtClean="0"/>
              <a:t>eTarif</a:t>
            </a:r>
            <a:r>
              <a:rPr lang="en-GB" smtClean="0"/>
              <a:t>)</a:t>
            </a:r>
          </a:p>
          <a:p>
            <a:endParaRPr lang="en-GB" smtClean="0"/>
          </a:p>
          <a:p>
            <a:r>
              <a:rPr lang="en-GB" smtClean="0"/>
              <a:t> determine the correct tariff for a ‘</a:t>
            </a:r>
            <a:r>
              <a:rPr lang="en-GB" smtClean="0"/>
              <a:t>M</a:t>
            </a:r>
            <a:r>
              <a:rPr lang="en-GB" smtClean="0"/>
              <a:t>ediprima’ patient (</a:t>
            </a:r>
            <a:r>
              <a:rPr lang="en-GB"/>
              <a:t>M</a:t>
            </a:r>
            <a:r>
              <a:rPr lang="en-GB" smtClean="0"/>
              <a:t>ediprima </a:t>
            </a:r>
            <a:r>
              <a:rPr lang="en-GB" err="1" smtClean="0"/>
              <a:t>tarif</a:t>
            </a:r>
            <a:r>
              <a:rPr lang="en-GB" smtClean="0"/>
              <a:t>)</a:t>
            </a:r>
          </a:p>
          <a:p>
            <a:endParaRPr lang="en-GB" smtClean="0"/>
          </a:p>
          <a:p>
            <a:r>
              <a:rPr lang="en-GB" smtClean="0"/>
              <a:t> send the paying third party invoice (</a:t>
            </a:r>
            <a:r>
              <a:rPr lang="en-GB" err="1" smtClean="0"/>
              <a:t>eFact</a:t>
            </a:r>
            <a:r>
              <a:rPr lang="en-GB" smtClean="0"/>
              <a:t>)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" b="97006" l="9730" r="89730"/>
                    </a14:imgEffect>
                  </a14:imgLayer>
                </a14:imgProps>
              </a:ext>
            </a:extLst>
          </a:blip>
          <a:srcRect l="12259" r="14185" b="36624"/>
          <a:stretch/>
        </p:blipFill>
        <p:spPr>
          <a:xfrm>
            <a:off x="7308304" y="5301208"/>
            <a:ext cx="129614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for the </a:t>
            </a:r>
            <a:r>
              <a:rPr lang="fr-BE" err="1"/>
              <a:t>P</a:t>
            </a:r>
            <a:r>
              <a:rPr lang="fr-BE" err="1" smtClean="0"/>
              <a:t>harmacist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 status of insurability (insurability)</a:t>
            </a:r>
          </a:p>
          <a:p>
            <a:endParaRPr lang="en-GB" smtClean="0"/>
          </a:p>
          <a:p>
            <a:r>
              <a:rPr lang="en-GB" smtClean="0"/>
              <a:t> read a pharmaceutical prescription  (</a:t>
            </a:r>
            <a:r>
              <a:rPr lang="en-GB" err="1" smtClean="0"/>
              <a:t>recip</a:t>
            </a:r>
            <a:r>
              <a:rPr lang="en-GB" smtClean="0"/>
              <a:t>-e) </a:t>
            </a:r>
          </a:p>
          <a:p>
            <a:endParaRPr lang="en-GB" smtClean="0"/>
          </a:p>
          <a:p>
            <a:r>
              <a:rPr lang="en-GB" smtClean="0"/>
              <a:t> consult an authorization for a Chapter IV medicine (</a:t>
            </a:r>
            <a:r>
              <a:rPr lang="en-GB" err="1" smtClean="0"/>
              <a:t>chapterIV</a:t>
            </a:r>
            <a:r>
              <a:rPr lang="en-GB" smtClean="0"/>
              <a:t>)</a:t>
            </a:r>
          </a:p>
          <a:p>
            <a:endParaRPr lang="en-GB" smtClean="0"/>
          </a:p>
          <a:p>
            <a:r>
              <a:rPr lang="en-GB" smtClean="0"/>
              <a:t> consult the shared pharmaceutical file (GFDDPP)</a:t>
            </a:r>
          </a:p>
          <a:p>
            <a:endParaRPr lang="en-GB" smtClean="0"/>
          </a:p>
          <a:p>
            <a:r>
              <a:rPr lang="en-GB" smtClean="0"/>
              <a:t> archive of a pharmaceutical prescription (RAOTD)</a:t>
            </a:r>
          </a:p>
          <a:p>
            <a:pPr marL="457200" lvl="1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8" b="97006" l="9730" r="89730"/>
                    </a14:imgEffect>
                  </a14:imgLayer>
                </a14:imgProps>
              </a:ext>
            </a:extLst>
          </a:blip>
          <a:srcRect l="12259" r="14185" b="36624"/>
          <a:stretch/>
        </p:blipFill>
        <p:spPr>
          <a:xfrm>
            <a:off x="7308304" y="5301208"/>
            <a:ext cx="129614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250825" y="1341438"/>
            <a:ext cx="54006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GB" altLang="en-US" smtClean="0">
                <a:latin typeface="Arial" charset="0"/>
                <a:cs typeface="Arial" charset="0"/>
              </a:rPr>
              <a:t>Business Continuity </a:t>
            </a:r>
            <a:br>
              <a:rPr lang="en-GB" altLang="en-US" smtClean="0">
                <a:latin typeface="Arial" charset="0"/>
                <a:cs typeface="Arial" charset="0"/>
              </a:rPr>
            </a:b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r>
              <a:rPr lang="en-GB" altLang="en-US" smtClean="0">
                <a:latin typeface="Arial" charset="0"/>
                <a:cs typeface="Arial" charset="0"/>
              </a:rPr>
              <a:t>Action Plan</a:t>
            </a:r>
            <a:r>
              <a:rPr lang="en-GB" altLang="en-US">
                <a:latin typeface="Arial" charset="0"/>
                <a:cs typeface="Arial" charset="0"/>
              </a:rPr>
              <a:t/>
            </a:r>
            <a:br>
              <a:rPr lang="en-GB" altLang="en-US">
                <a:latin typeface="Arial" charset="0"/>
                <a:cs typeface="Arial" charset="0"/>
              </a:rPr>
            </a:b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r>
              <a:rPr lang="en-GB" altLang="en-US" smtClean="0">
                <a:latin typeface="Arial" charset="0"/>
                <a:cs typeface="Arial" charset="0"/>
              </a:rPr>
              <a:t/>
            </a:r>
            <a:br>
              <a:rPr lang="en-GB" altLang="en-US" smtClean="0">
                <a:latin typeface="Arial" charset="0"/>
                <a:cs typeface="Arial" charset="0"/>
              </a:rPr>
            </a:br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512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E0D28D-0BD8-4F83-A38D-170F8EC9B44E}" type="datetime1">
              <a:rPr lang="en-GB" altLang="en-US" smtClean="0">
                <a:solidFill>
                  <a:schemeClr val="bg1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07/11/2018</a:t>
            </a:fld>
            <a:endParaRPr lang="en-GB" altLang="en-US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axes improvements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endParaRPr lang="en-US" dirty="0" smtClean="0"/>
          </a:p>
          <a:p>
            <a:r>
              <a:rPr lang="en-US" dirty="0" smtClean="0"/>
              <a:t>Internal </a:t>
            </a:r>
            <a:r>
              <a:rPr lang="en-US" dirty="0" smtClean="0"/>
              <a:t>improvements</a:t>
            </a:r>
          </a:p>
          <a:p>
            <a:endParaRPr lang="en-US" dirty="0"/>
          </a:p>
          <a:p>
            <a:r>
              <a:rPr lang="en-US" dirty="0" smtClean="0"/>
              <a:t>External improvements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83568" y="2852167"/>
            <a:ext cx="7775575" cy="50482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1800" b="0" dirty="0" smtClean="0">
            <a:solidFill>
              <a:schemeClr val="tx1">
                <a:lumMod val="95000"/>
                <a:lumOff val="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716</Words>
  <Application>Microsoft Office PowerPoint</Application>
  <PresentationFormat>On-screen Show (4:3)</PresentationFormat>
  <Paragraphs>227</Paragraphs>
  <Slides>34</Slides>
  <Notes>12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Business Continuity Plan  </vt:lpstr>
      <vt:lpstr>Definitions ( 1 / 2 )</vt:lpstr>
      <vt:lpstr>Definitions ( 2 / 2 )</vt:lpstr>
      <vt:lpstr>PowerPoint Presentation</vt:lpstr>
      <vt:lpstr>for the General Practioner</vt:lpstr>
      <vt:lpstr>for the General Practioner</vt:lpstr>
      <vt:lpstr>for the Pharmacist</vt:lpstr>
      <vt:lpstr>Business Continuity   Action Plan   </vt:lpstr>
      <vt:lpstr>3 axes improvements</vt:lpstr>
      <vt:lpstr>Communication</vt:lpstr>
      <vt:lpstr>Internal improvements</vt:lpstr>
      <vt:lpstr>External improvements</vt:lpstr>
      <vt:lpstr>Best Practices ( 1 / 3 )</vt:lpstr>
      <vt:lpstr>Best Practices ( 2 / 3 )</vt:lpstr>
      <vt:lpstr>Best Practices ( 3 / 3 )</vt:lpstr>
      <vt:lpstr>External improvements</vt:lpstr>
      <vt:lpstr>PowerPoint Presentation</vt:lpstr>
      <vt:lpstr>General principles</vt:lpstr>
      <vt:lpstr>Normal situation</vt:lpstr>
      <vt:lpstr>RTO</vt:lpstr>
      <vt:lpstr>BCP solution actif</vt:lpstr>
      <vt:lpstr>ehealth alive and kicking</vt:lpstr>
      <vt:lpstr>Normal situation</vt:lpstr>
      <vt:lpstr>PowerPoint Presentation</vt:lpstr>
      <vt:lpstr>Servicelist v2</vt:lpstr>
      <vt:lpstr>Servicelist v2</vt:lpstr>
      <vt:lpstr>Servicelist v2</vt:lpstr>
      <vt:lpstr>PowerPoint Presentation</vt:lpstr>
      <vt:lpstr>Planning</vt:lpstr>
      <vt:lpstr>Planning</vt:lpstr>
      <vt:lpstr>Planning</vt:lpstr>
      <vt:lpstr>Planning</vt:lpstr>
      <vt:lpstr>Interesting links</vt:lpstr>
      <vt:lpstr>Question? Answers!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2018-11-05T20:44:20Z</dcterms:created>
  <dcterms:modified xsi:type="dcterms:W3CDTF">2018-11-07T10:43:12Z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